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85" r:id="rId4"/>
    <p:sldId id="284" r:id="rId5"/>
    <p:sldId id="288" r:id="rId6"/>
    <p:sldId id="266" r:id="rId7"/>
    <p:sldId id="289" r:id="rId8"/>
    <p:sldId id="293" r:id="rId9"/>
    <p:sldId id="296" r:id="rId10"/>
    <p:sldId id="294" r:id="rId11"/>
    <p:sldId id="295" r:id="rId12"/>
    <p:sldId id="297" r:id="rId13"/>
    <p:sldId id="29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1" autoAdjust="0"/>
    <p:restoredTop sz="54727" autoAdjust="0"/>
  </p:normalViewPr>
  <p:slideViewPr>
    <p:cSldViewPr snapToGrid="0">
      <p:cViewPr varScale="1">
        <p:scale>
          <a:sx n="68" d="100"/>
          <a:sy n="68" d="100"/>
        </p:scale>
        <p:origin x="345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C8888-304A-4E53-B2C0-41281E7BAE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F63FBFF-5BDE-483F-8001-BC28E7F2D47B}">
      <dgm:prSet custT="1"/>
      <dgm:spPr/>
      <dgm:t>
        <a:bodyPr/>
        <a:lstStyle/>
        <a:p>
          <a:r>
            <a:rPr lang="en-GB" sz="2800" dirty="0" smtClean="0"/>
            <a:t>community food retail </a:t>
          </a:r>
          <a:endParaRPr lang="en-GB" sz="2800" dirty="0"/>
        </a:p>
      </dgm:t>
    </dgm:pt>
    <dgm:pt modelId="{CEA80449-1800-4344-B3EA-01D93683D3E6}" type="parTrans" cxnId="{A3BA10E6-76B4-466E-AD61-9F13EBC3F922}">
      <dgm:prSet/>
      <dgm:spPr/>
      <dgm:t>
        <a:bodyPr/>
        <a:lstStyle/>
        <a:p>
          <a:endParaRPr lang="en-GB"/>
        </a:p>
      </dgm:t>
    </dgm:pt>
    <dgm:pt modelId="{D1565ECB-6B7A-48C5-9C96-06CC2B034B11}" type="sibTrans" cxnId="{A3BA10E6-76B4-466E-AD61-9F13EBC3F922}">
      <dgm:prSet/>
      <dgm:spPr/>
      <dgm:t>
        <a:bodyPr/>
        <a:lstStyle/>
        <a:p>
          <a:endParaRPr lang="en-GB"/>
        </a:p>
      </dgm:t>
    </dgm:pt>
    <dgm:pt modelId="{C496CA51-D70F-4DC0-9C78-5FA40FCB76FF}">
      <dgm:prSet custT="1"/>
      <dgm:spPr/>
      <dgm:t>
        <a:bodyPr/>
        <a:lstStyle/>
        <a:p>
          <a:r>
            <a:rPr lang="en-GB" sz="2800" dirty="0" smtClean="0"/>
            <a:t> hope and trouble…</a:t>
          </a:r>
          <a:endParaRPr lang="en-GB" sz="2800" dirty="0"/>
        </a:p>
      </dgm:t>
    </dgm:pt>
    <dgm:pt modelId="{1AF665BD-C747-4DA9-9CBD-F4C314986CD0}" type="parTrans" cxnId="{8B00F927-98EF-40D6-BDF0-5992CE219213}">
      <dgm:prSet/>
      <dgm:spPr/>
      <dgm:t>
        <a:bodyPr/>
        <a:lstStyle/>
        <a:p>
          <a:endParaRPr lang="en-GB"/>
        </a:p>
      </dgm:t>
    </dgm:pt>
    <dgm:pt modelId="{D620B182-D84B-4A3F-B5BF-11692112B66B}" type="sibTrans" cxnId="{8B00F927-98EF-40D6-BDF0-5992CE219213}">
      <dgm:prSet/>
      <dgm:spPr/>
      <dgm:t>
        <a:bodyPr/>
        <a:lstStyle/>
        <a:p>
          <a:endParaRPr lang="en-GB"/>
        </a:p>
      </dgm:t>
    </dgm:pt>
    <dgm:pt modelId="{16F8049D-7F65-4A2E-8F01-C3C4FDE08E62}">
      <dgm:prSet custT="1"/>
      <dgm:spPr/>
      <dgm:t>
        <a:bodyPr/>
        <a:lstStyle/>
        <a:p>
          <a:r>
            <a:rPr lang="en-US" sz="2800" dirty="0" smtClean="0"/>
            <a:t>Q&amp;As and group</a:t>
          </a:r>
          <a:r>
            <a:rPr lang="en-US" sz="2800" baseline="0" dirty="0" smtClean="0"/>
            <a:t> discussion</a:t>
          </a:r>
          <a:endParaRPr lang="en-US" sz="2800" dirty="0"/>
        </a:p>
      </dgm:t>
    </dgm:pt>
    <dgm:pt modelId="{373B4828-F9C5-4901-8B85-1A3A9F8205F4}" type="parTrans" cxnId="{93C468B5-4C6F-4753-91CA-5394C6C63C97}">
      <dgm:prSet/>
      <dgm:spPr/>
      <dgm:t>
        <a:bodyPr/>
        <a:lstStyle/>
        <a:p>
          <a:endParaRPr lang="en-US"/>
        </a:p>
      </dgm:t>
    </dgm:pt>
    <dgm:pt modelId="{3B559E26-E30D-4440-BA99-F4769BBFF5BC}" type="sibTrans" cxnId="{93C468B5-4C6F-4753-91CA-5394C6C63C97}">
      <dgm:prSet/>
      <dgm:spPr/>
      <dgm:t>
        <a:bodyPr/>
        <a:lstStyle/>
        <a:p>
          <a:endParaRPr lang="en-US"/>
        </a:p>
      </dgm:t>
    </dgm:pt>
    <dgm:pt modelId="{AFFA61C2-2390-408F-8EEE-CA88655100E0}">
      <dgm:prSet custT="1"/>
      <dgm:spPr/>
      <dgm:t>
        <a:bodyPr/>
        <a:lstStyle/>
        <a:p>
          <a:r>
            <a:rPr lang="en-GB" sz="2800" dirty="0" smtClean="0"/>
            <a:t>different models in practice</a:t>
          </a:r>
          <a:endParaRPr lang="en-GB" sz="2800" dirty="0"/>
        </a:p>
      </dgm:t>
    </dgm:pt>
    <dgm:pt modelId="{76B2C42B-0F2B-44BA-B282-9999BB9921E7}" type="sibTrans" cxnId="{0A7443C2-DB90-47E9-A31D-BB7305B7D83A}">
      <dgm:prSet/>
      <dgm:spPr/>
      <dgm:t>
        <a:bodyPr/>
        <a:lstStyle/>
        <a:p>
          <a:endParaRPr lang="en-GB"/>
        </a:p>
      </dgm:t>
    </dgm:pt>
    <dgm:pt modelId="{BA2615E8-900A-4AEE-8911-F643C1A5C810}" type="parTrans" cxnId="{0A7443C2-DB90-47E9-A31D-BB7305B7D83A}">
      <dgm:prSet/>
      <dgm:spPr/>
      <dgm:t>
        <a:bodyPr/>
        <a:lstStyle/>
        <a:p>
          <a:endParaRPr lang="en-GB"/>
        </a:p>
      </dgm:t>
    </dgm:pt>
    <dgm:pt modelId="{5D1F345B-1E23-4D7E-8187-E16123C130DD}" type="pres">
      <dgm:prSet presAssocID="{D13C8888-304A-4E53-B2C0-41281E7BAE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C1AECFD-52FA-435E-8DC0-89FC3C438BBA}" type="pres">
      <dgm:prSet presAssocID="{D13C8888-304A-4E53-B2C0-41281E7BAE94}" presName="Name1" presStyleCnt="0"/>
      <dgm:spPr/>
    </dgm:pt>
    <dgm:pt modelId="{1FA93A28-28F2-4C3F-BAE2-3466F06D41F9}" type="pres">
      <dgm:prSet presAssocID="{D13C8888-304A-4E53-B2C0-41281E7BAE94}" presName="cycle" presStyleCnt="0"/>
      <dgm:spPr/>
    </dgm:pt>
    <dgm:pt modelId="{D580B094-A040-4FA6-A3F6-C44A36F79AB3}" type="pres">
      <dgm:prSet presAssocID="{D13C8888-304A-4E53-B2C0-41281E7BAE94}" presName="srcNode" presStyleLbl="node1" presStyleIdx="0" presStyleCnt="4"/>
      <dgm:spPr/>
    </dgm:pt>
    <dgm:pt modelId="{91D8FC0D-0F9D-4E9F-9DFB-A6B2D874A62A}" type="pres">
      <dgm:prSet presAssocID="{D13C8888-304A-4E53-B2C0-41281E7BAE94}" presName="conn" presStyleLbl="parChTrans1D2" presStyleIdx="0" presStyleCnt="1"/>
      <dgm:spPr/>
      <dgm:t>
        <a:bodyPr/>
        <a:lstStyle/>
        <a:p>
          <a:endParaRPr lang="en-US"/>
        </a:p>
      </dgm:t>
    </dgm:pt>
    <dgm:pt modelId="{2FFB4854-7446-4107-961D-A4D41F44F5AD}" type="pres">
      <dgm:prSet presAssocID="{D13C8888-304A-4E53-B2C0-41281E7BAE94}" presName="extraNode" presStyleLbl="node1" presStyleIdx="0" presStyleCnt="4"/>
      <dgm:spPr/>
    </dgm:pt>
    <dgm:pt modelId="{DEDA2317-C24E-4CB5-9B94-5D7490BC52A5}" type="pres">
      <dgm:prSet presAssocID="{D13C8888-304A-4E53-B2C0-41281E7BAE94}" presName="dstNode" presStyleLbl="node1" presStyleIdx="0" presStyleCnt="4"/>
      <dgm:spPr/>
    </dgm:pt>
    <dgm:pt modelId="{2F47AB74-C423-4588-9CAC-D87DE40A4ECA}" type="pres">
      <dgm:prSet presAssocID="{3F63FBFF-5BDE-483F-8001-BC28E7F2D47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E8543E-EB01-461C-B369-4EC1024F4F8F}" type="pres">
      <dgm:prSet presAssocID="{3F63FBFF-5BDE-483F-8001-BC28E7F2D47B}" presName="accent_1" presStyleCnt="0"/>
      <dgm:spPr/>
    </dgm:pt>
    <dgm:pt modelId="{8198A41A-917A-4AB6-ADF6-B1729B516464}" type="pres">
      <dgm:prSet presAssocID="{3F63FBFF-5BDE-483F-8001-BC28E7F2D47B}" presName="accentRepeatNode" presStyleLbl="solidFgAcc1" presStyleIdx="0" presStyleCnt="4"/>
      <dgm:spPr/>
    </dgm:pt>
    <dgm:pt modelId="{D3DAB79C-74C9-4FAA-9001-F3116727FD18}" type="pres">
      <dgm:prSet presAssocID="{AFFA61C2-2390-408F-8EEE-CA88655100E0}" presName="text_2" presStyleLbl="node1" presStyleIdx="1" presStyleCnt="4" custScaleY="121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2CD6C-FBB5-427B-A651-9947E7D8331F}" type="pres">
      <dgm:prSet presAssocID="{AFFA61C2-2390-408F-8EEE-CA88655100E0}" presName="accent_2" presStyleCnt="0"/>
      <dgm:spPr/>
    </dgm:pt>
    <dgm:pt modelId="{0F00D242-6AD8-4497-9DF3-676C7AFF10CE}" type="pres">
      <dgm:prSet presAssocID="{AFFA61C2-2390-408F-8EEE-CA88655100E0}" presName="accentRepeatNode" presStyleLbl="solidFgAcc1" presStyleIdx="1" presStyleCnt="4"/>
      <dgm:spPr/>
    </dgm:pt>
    <dgm:pt modelId="{BAFACE8D-203C-4B1C-9C9E-B7B679571B9C}" type="pres">
      <dgm:prSet presAssocID="{C496CA51-D70F-4DC0-9C78-5FA40FCB76FF}" presName="text_3" presStyleLbl="node1" presStyleIdx="2" presStyleCnt="4" custScaleX="100220" custLinFactNeighborX="-96" custLinFactNeighborY="5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5E57E-E82D-4D8C-8144-133E73CD850D}" type="pres">
      <dgm:prSet presAssocID="{C496CA51-D70F-4DC0-9C78-5FA40FCB76FF}" presName="accent_3" presStyleCnt="0"/>
      <dgm:spPr/>
    </dgm:pt>
    <dgm:pt modelId="{CA65FF7F-8FB8-4DEB-BFB8-0A0F6021976F}" type="pres">
      <dgm:prSet presAssocID="{C496CA51-D70F-4DC0-9C78-5FA40FCB76FF}" presName="accentRepeatNode" presStyleLbl="solidFgAcc1" presStyleIdx="2" presStyleCnt="4" custLinFactNeighborX="-19641" custLinFactNeighborY="-830"/>
      <dgm:spPr/>
    </dgm:pt>
    <dgm:pt modelId="{B4DC7F17-1D6F-4B4E-9C22-2104461E1769}" type="pres">
      <dgm:prSet presAssocID="{16F8049D-7F65-4A2E-8F01-C3C4FDE08E62}" presName="text_4" presStyleLbl="node1" presStyleIdx="3" presStyleCnt="4" custScaleX="99440" custScaleY="140783" custLinFactNeighborX="1865" custLinFactNeighborY="13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6EAC1-9F1C-4855-81F1-FFF97E85AAE9}" type="pres">
      <dgm:prSet presAssocID="{16F8049D-7F65-4A2E-8F01-C3C4FDE08E62}" presName="accent_4" presStyleCnt="0"/>
      <dgm:spPr/>
    </dgm:pt>
    <dgm:pt modelId="{9B36AEBC-3DD6-40D9-91DD-047B92D2BCEC}" type="pres">
      <dgm:prSet presAssocID="{16F8049D-7F65-4A2E-8F01-C3C4FDE08E62}" presName="accentRepeatNode" presStyleLbl="solidFgAcc1" presStyleIdx="3" presStyleCnt="4" custLinFactNeighborX="-5940" custLinFactNeighborY="4720"/>
      <dgm:spPr/>
      <dgm:t>
        <a:bodyPr/>
        <a:lstStyle/>
        <a:p>
          <a:endParaRPr lang="en-US"/>
        </a:p>
      </dgm:t>
    </dgm:pt>
  </dgm:ptLst>
  <dgm:cxnLst>
    <dgm:cxn modelId="{74659D6E-1207-4791-9A80-ED47796AAFC4}" type="presOf" srcId="{C496CA51-D70F-4DC0-9C78-5FA40FCB76FF}" destId="{BAFACE8D-203C-4B1C-9C9E-B7B679571B9C}" srcOrd="0" destOrd="0" presId="urn:microsoft.com/office/officeart/2008/layout/VerticalCurvedList"/>
    <dgm:cxn modelId="{95954433-0F42-4199-8223-7237CD021547}" type="presOf" srcId="{AFFA61C2-2390-408F-8EEE-CA88655100E0}" destId="{D3DAB79C-74C9-4FAA-9001-F3116727FD18}" srcOrd="0" destOrd="0" presId="urn:microsoft.com/office/officeart/2008/layout/VerticalCurvedList"/>
    <dgm:cxn modelId="{9AA17233-794C-4923-8FAF-FB8F80191C2A}" type="presOf" srcId="{D13C8888-304A-4E53-B2C0-41281E7BAE94}" destId="{5D1F345B-1E23-4D7E-8187-E16123C130DD}" srcOrd="0" destOrd="0" presId="urn:microsoft.com/office/officeart/2008/layout/VerticalCurvedList"/>
    <dgm:cxn modelId="{93C468B5-4C6F-4753-91CA-5394C6C63C97}" srcId="{D13C8888-304A-4E53-B2C0-41281E7BAE94}" destId="{16F8049D-7F65-4A2E-8F01-C3C4FDE08E62}" srcOrd="3" destOrd="0" parTransId="{373B4828-F9C5-4901-8B85-1A3A9F8205F4}" sibTransId="{3B559E26-E30D-4440-BA99-F4769BBFF5BC}"/>
    <dgm:cxn modelId="{0A7443C2-DB90-47E9-A31D-BB7305B7D83A}" srcId="{D13C8888-304A-4E53-B2C0-41281E7BAE94}" destId="{AFFA61C2-2390-408F-8EEE-CA88655100E0}" srcOrd="1" destOrd="0" parTransId="{BA2615E8-900A-4AEE-8911-F643C1A5C810}" sibTransId="{76B2C42B-0F2B-44BA-B282-9999BB9921E7}"/>
    <dgm:cxn modelId="{8B00F927-98EF-40D6-BDF0-5992CE219213}" srcId="{D13C8888-304A-4E53-B2C0-41281E7BAE94}" destId="{C496CA51-D70F-4DC0-9C78-5FA40FCB76FF}" srcOrd="2" destOrd="0" parTransId="{1AF665BD-C747-4DA9-9CBD-F4C314986CD0}" sibTransId="{D620B182-D84B-4A3F-B5BF-11692112B66B}"/>
    <dgm:cxn modelId="{A3BA10E6-76B4-466E-AD61-9F13EBC3F922}" srcId="{D13C8888-304A-4E53-B2C0-41281E7BAE94}" destId="{3F63FBFF-5BDE-483F-8001-BC28E7F2D47B}" srcOrd="0" destOrd="0" parTransId="{CEA80449-1800-4344-B3EA-01D93683D3E6}" sibTransId="{D1565ECB-6B7A-48C5-9C96-06CC2B034B11}"/>
    <dgm:cxn modelId="{09E3D7E0-6B52-40AA-B8EA-0661905C887C}" type="presOf" srcId="{3F63FBFF-5BDE-483F-8001-BC28E7F2D47B}" destId="{2F47AB74-C423-4588-9CAC-D87DE40A4ECA}" srcOrd="0" destOrd="0" presId="urn:microsoft.com/office/officeart/2008/layout/VerticalCurvedList"/>
    <dgm:cxn modelId="{05DA4AD6-672F-41A1-9B66-B70954D42C15}" type="presOf" srcId="{D1565ECB-6B7A-48C5-9C96-06CC2B034B11}" destId="{91D8FC0D-0F9D-4E9F-9DFB-A6B2D874A62A}" srcOrd="0" destOrd="0" presId="urn:microsoft.com/office/officeart/2008/layout/VerticalCurvedList"/>
    <dgm:cxn modelId="{6FD15D12-D152-492C-8A65-522A5D35B1C9}" type="presOf" srcId="{16F8049D-7F65-4A2E-8F01-C3C4FDE08E62}" destId="{B4DC7F17-1D6F-4B4E-9C22-2104461E1769}" srcOrd="0" destOrd="0" presId="urn:microsoft.com/office/officeart/2008/layout/VerticalCurvedList"/>
    <dgm:cxn modelId="{20F1F1C5-7FC0-4589-AA1E-34472C33B73C}" type="presParOf" srcId="{5D1F345B-1E23-4D7E-8187-E16123C130DD}" destId="{EC1AECFD-52FA-435E-8DC0-89FC3C438BBA}" srcOrd="0" destOrd="0" presId="urn:microsoft.com/office/officeart/2008/layout/VerticalCurvedList"/>
    <dgm:cxn modelId="{875EBED0-A7A4-4033-9B14-FB34DAA4C746}" type="presParOf" srcId="{EC1AECFD-52FA-435E-8DC0-89FC3C438BBA}" destId="{1FA93A28-28F2-4C3F-BAE2-3466F06D41F9}" srcOrd="0" destOrd="0" presId="urn:microsoft.com/office/officeart/2008/layout/VerticalCurvedList"/>
    <dgm:cxn modelId="{7DE831A5-6908-4EBC-9639-394A0FBDE948}" type="presParOf" srcId="{1FA93A28-28F2-4C3F-BAE2-3466F06D41F9}" destId="{D580B094-A040-4FA6-A3F6-C44A36F79AB3}" srcOrd="0" destOrd="0" presId="urn:microsoft.com/office/officeart/2008/layout/VerticalCurvedList"/>
    <dgm:cxn modelId="{BAE16A31-4405-49D7-977F-60D4217AD00C}" type="presParOf" srcId="{1FA93A28-28F2-4C3F-BAE2-3466F06D41F9}" destId="{91D8FC0D-0F9D-4E9F-9DFB-A6B2D874A62A}" srcOrd="1" destOrd="0" presId="urn:microsoft.com/office/officeart/2008/layout/VerticalCurvedList"/>
    <dgm:cxn modelId="{7D83401C-FF02-4BBF-87F8-19BE72A9BF92}" type="presParOf" srcId="{1FA93A28-28F2-4C3F-BAE2-3466F06D41F9}" destId="{2FFB4854-7446-4107-961D-A4D41F44F5AD}" srcOrd="2" destOrd="0" presId="urn:microsoft.com/office/officeart/2008/layout/VerticalCurvedList"/>
    <dgm:cxn modelId="{08537429-12F0-475B-80E7-2027D7BEA273}" type="presParOf" srcId="{1FA93A28-28F2-4C3F-BAE2-3466F06D41F9}" destId="{DEDA2317-C24E-4CB5-9B94-5D7490BC52A5}" srcOrd="3" destOrd="0" presId="urn:microsoft.com/office/officeart/2008/layout/VerticalCurvedList"/>
    <dgm:cxn modelId="{80D1A463-190E-42D7-8C28-6BB44B826E84}" type="presParOf" srcId="{EC1AECFD-52FA-435E-8DC0-89FC3C438BBA}" destId="{2F47AB74-C423-4588-9CAC-D87DE40A4ECA}" srcOrd="1" destOrd="0" presId="urn:microsoft.com/office/officeart/2008/layout/VerticalCurvedList"/>
    <dgm:cxn modelId="{B3CA5AEB-ED12-4264-BF3A-DD7A4F68D0C2}" type="presParOf" srcId="{EC1AECFD-52FA-435E-8DC0-89FC3C438BBA}" destId="{3FE8543E-EB01-461C-B369-4EC1024F4F8F}" srcOrd="2" destOrd="0" presId="urn:microsoft.com/office/officeart/2008/layout/VerticalCurvedList"/>
    <dgm:cxn modelId="{A01C344A-EEC6-4336-800B-10B120B48E9D}" type="presParOf" srcId="{3FE8543E-EB01-461C-B369-4EC1024F4F8F}" destId="{8198A41A-917A-4AB6-ADF6-B1729B516464}" srcOrd="0" destOrd="0" presId="urn:microsoft.com/office/officeart/2008/layout/VerticalCurvedList"/>
    <dgm:cxn modelId="{9D7E1755-0931-4B1F-9A31-C1272748A2F6}" type="presParOf" srcId="{EC1AECFD-52FA-435E-8DC0-89FC3C438BBA}" destId="{D3DAB79C-74C9-4FAA-9001-F3116727FD18}" srcOrd="3" destOrd="0" presId="urn:microsoft.com/office/officeart/2008/layout/VerticalCurvedList"/>
    <dgm:cxn modelId="{5A79D64D-F08D-4D71-9C71-E0BBA3D56D3B}" type="presParOf" srcId="{EC1AECFD-52FA-435E-8DC0-89FC3C438BBA}" destId="{ED62CD6C-FBB5-427B-A651-9947E7D8331F}" srcOrd="4" destOrd="0" presId="urn:microsoft.com/office/officeart/2008/layout/VerticalCurvedList"/>
    <dgm:cxn modelId="{A2629D70-9481-4C74-B665-F47EBB1F7D76}" type="presParOf" srcId="{ED62CD6C-FBB5-427B-A651-9947E7D8331F}" destId="{0F00D242-6AD8-4497-9DF3-676C7AFF10CE}" srcOrd="0" destOrd="0" presId="urn:microsoft.com/office/officeart/2008/layout/VerticalCurvedList"/>
    <dgm:cxn modelId="{19BF5322-9C48-4B0F-B5F8-30BBF121C634}" type="presParOf" srcId="{EC1AECFD-52FA-435E-8DC0-89FC3C438BBA}" destId="{BAFACE8D-203C-4B1C-9C9E-B7B679571B9C}" srcOrd="5" destOrd="0" presId="urn:microsoft.com/office/officeart/2008/layout/VerticalCurvedList"/>
    <dgm:cxn modelId="{E4AA68EE-0AA7-484A-81CB-B1441FCF2C8C}" type="presParOf" srcId="{EC1AECFD-52FA-435E-8DC0-89FC3C438BBA}" destId="{0445E57E-E82D-4D8C-8144-133E73CD850D}" srcOrd="6" destOrd="0" presId="urn:microsoft.com/office/officeart/2008/layout/VerticalCurvedList"/>
    <dgm:cxn modelId="{6CD8FF0F-9D4A-44BB-865F-90C82A791144}" type="presParOf" srcId="{0445E57E-E82D-4D8C-8144-133E73CD850D}" destId="{CA65FF7F-8FB8-4DEB-BFB8-0A0F6021976F}" srcOrd="0" destOrd="0" presId="urn:microsoft.com/office/officeart/2008/layout/VerticalCurvedList"/>
    <dgm:cxn modelId="{FE793E0A-2FB6-4B39-95AA-DBB37272F806}" type="presParOf" srcId="{EC1AECFD-52FA-435E-8DC0-89FC3C438BBA}" destId="{B4DC7F17-1D6F-4B4E-9C22-2104461E1769}" srcOrd="7" destOrd="0" presId="urn:microsoft.com/office/officeart/2008/layout/VerticalCurvedList"/>
    <dgm:cxn modelId="{485606BA-2435-4B9A-87EF-D2595297A2C3}" type="presParOf" srcId="{EC1AECFD-52FA-435E-8DC0-89FC3C438BBA}" destId="{6A26EAC1-9F1C-4855-81F1-FFF97E85AAE9}" srcOrd="8" destOrd="0" presId="urn:microsoft.com/office/officeart/2008/layout/VerticalCurvedList"/>
    <dgm:cxn modelId="{32189374-A9B9-4A88-8000-CC28320F7D2B}" type="presParOf" srcId="{6A26EAC1-9F1C-4855-81F1-FFF97E85AAE9}" destId="{9B36AEBC-3DD6-40D9-91DD-047B92D2BC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36444B-85EE-459B-B3DD-9FBA59E1885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9A8E-79B2-4A09-8F4B-7C82840309C9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GB" sz="2400" dirty="0"/>
        </a:p>
      </dgm:t>
    </dgm:pt>
    <dgm:pt modelId="{344C22CD-5801-457C-AEEC-6F6AB86F3BD0}" type="parTrans" cxnId="{49BF3A17-2D93-4EFA-857F-8F76AF5CF080}">
      <dgm:prSet/>
      <dgm:spPr/>
      <dgm:t>
        <a:bodyPr/>
        <a:lstStyle/>
        <a:p>
          <a:endParaRPr lang="en-GB"/>
        </a:p>
      </dgm:t>
    </dgm:pt>
    <dgm:pt modelId="{BD209B35-DF59-4E5E-A130-0FD9ACBBEFBB}" type="sibTrans" cxnId="{49BF3A17-2D93-4EFA-857F-8F76AF5CF08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100" dirty="0" smtClean="0">
              <a:solidFill>
                <a:schemeClr val="accent1"/>
              </a:solidFill>
            </a:rPr>
            <a:t>Food coops</a:t>
          </a:r>
          <a:endParaRPr lang="en-GB" sz="2100" dirty="0">
            <a:solidFill>
              <a:schemeClr val="accent1"/>
            </a:solidFill>
          </a:endParaRPr>
        </a:p>
      </dgm:t>
    </dgm:pt>
    <dgm:pt modelId="{97553BA4-D524-4FD3-A630-18EB4283135F}">
      <dgm:prSet phldrT="[Text]" custT="1"/>
      <dgm:spPr/>
      <dgm:t>
        <a:bodyPr/>
        <a:lstStyle/>
        <a:p>
          <a:r>
            <a:rPr lang="en-GB" sz="2100" dirty="0" smtClean="0"/>
            <a:t>Food clubs</a:t>
          </a:r>
          <a:endParaRPr lang="en-GB" sz="2100" dirty="0"/>
        </a:p>
      </dgm:t>
    </dgm:pt>
    <dgm:pt modelId="{FCCB6FD0-DCFD-4177-A896-13434F0D955E}" type="parTrans" cxnId="{2CFDCB00-7844-4AC7-92D5-4197DE9E0DAF}">
      <dgm:prSet/>
      <dgm:spPr/>
      <dgm:t>
        <a:bodyPr/>
        <a:lstStyle/>
        <a:p>
          <a:endParaRPr lang="en-GB"/>
        </a:p>
      </dgm:t>
    </dgm:pt>
    <dgm:pt modelId="{898214BA-88CB-4C2B-A226-C4B87C8C81E2}" type="sibTrans" cxnId="{2CFDCB00-7844-4AC7-92D5-4197DE9E0DAF}">
      <dgm:prSet/>
      <dgm:spPr/>
      <dgm:t>
        <a:bodyPr/>
        <a:lstStyle/>
        <a:p>
          <a:r>
            <a:rPr lang="en-GB" dirty="0" smtClean="0"/>
            <a:t>Food pantries</a:t>
          </a:r>
          <a:endParaRPr lang="en-GB" dirty="0"/>
        </a:p>
      </dgm:t>
    </dgm:pt>
    <dgm:pt modelId="{3950A74A-376D-4886-B829-D7FD7A2B076F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dirty="0" smtClean="0">
              <a:solidFill>
                <a:schemeClr val="accent1"/>
              </a:solidFill>
            </a:rPr>
            <a:t>Fruit &amp; veg schemes</a:t>
          </a:r>
          <a:endParaRPr lang="en-GB" dirty="0">
            <a:solidFill>
              <a:schemeClr val="accent1"/>
            </a:solidFill>
          </a:endParaRPr>
        </a:p>
      </dgm:t>
    </dgm:pt>
    <dgm:pt modelId="{79EA3573-6CF5-4191-9C5D-E21AA1107D07}" type="parTrans" cxnId="{08456C3F-29B7-4073-AE8E-8224116CAE5E}">
      <dgm:prSet/>
      <dgm:spPr/>
      <dgm:t>
        <a:bodyPr/>
        <a:lstStyle/>
        <a:p>
          <a:endParaRPr lang="en-GB"/>
        </a:p>
      </dgm:t>
    </dgm:pt>
    <dgm:pt modelId="{13E2BD55-6C58-43E8-9BD8-1068A89FB84D}" type="sibTrans" cxnId="{08456C3F-29B7-4073-AE8E-8224116CAE5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dirty="0" smtClean="0">
              <a:solidFill>
                <a:schemeClr val="accent1"/>
              </a:solidFill>
            </a:rPr>
            <a:t>Mobile fruit &amp; veg vans</a:t>
          </a:r>
          <a:endParaRPr lang="en-GB" dirty="0">
            <a:solidFill>
              <a:schemeClr val="accent1"/>
            </a:solidFill>
          </a:endParaRPr>
        </a:p>
      </dgm:t>
    </dgm:pt>
    <dgm:pt modelId="{E22614D5-C9DC-43A4-86DF-8308C44F325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dirty="0" smtClean="0"/>
            <a:t>Social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dirty="0" smtClean="0"/>
            <a:t>Supermarkets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dirty="0"/>
        </a:p>
      </dgm:t>
    </dgm:pt>
    <dgm:pt modelId="{B51F5A8B-098B-4821-9E90-F0855F02E64E}" type="parTrans" cxnId="{39F1E9A1-0A3E-4B9E-8EE9-EBBF092C1215}">
      <dgm:prSet/>
      <dgm:spPr/>
      <dgm:t>
        <a:bodyPr/>
        <a:lstStyle/>
        <a:p>
          <a:endParaRPr lang="en-GB"/>
        </a:p>
      </dgm:t>
    </dgm:pt>
    <dgm:pt modelId="{7B83F4E2-CE38-4902-93DC-FBC5E9DCED64}" type="sibTrans" cxnId="{39F1E9A1-0A3E-4B9E-8EE9-EBBF092C1215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GB" dirty="0"/>
        </a:p>
      </dgm:t>
    </dgm:pt>
    <dgm:pt modelId="{75FDBB1C-8BDF-4F68-AB94-9C129272DB47}" type="pres">
      <dgm:prSet presAssocID="{E236444B-85EE-459B-B3DD-9FBA59E1885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C16A9CA-CDD0-4E61-AA6B-C445D8089493}" type="pres">
      <dgm:prSet presAssocID="{85D99A8E-79B2-4A09-8F4B-7C82840309C9}" presName="composite" presStyleCnt="0"/>
      <dgm:spPr/>
    </dgm:pt>
    <dgm:pt modelId="{0E4925AA-D195-49AE-82C0-1566B4F20BE6}" type="pres">
      <dgm:prSet presAssocID="{85D99A8E-79B2-4A09-8F4B-7C82840309C9}" presName="Parent1" presStyleLbl="node1" presStyleIdx="0" presStyleCnt="8" custAng="737003" custScaleX="276291" custScaleY="114431" custLinFactX="61795" custLinFactNeighborX="100000" custLinFactNeighborY="530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09C57-3F80-44A8-BA1F-DEFDF8F713C6}" type="pres">
      <dgm:prSet presAssocID="{85D99A8E-79B2-4A09-8F4B-7C82840309C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1CC4D8-2AFC-4EE7-84F8-99AD0D63C5DB}" type="pres">
      <dgm:prSet presAssocID="{85D99A8E-79B2-4A09-8F4B-7C82840309C9}" presName="BalanceSpacing" presStyleCnt="0"/>
      <dgm:spPr/>
    </dgm:pt>
    <dgm:pt modelId="{44149AC5-02AF-4FF8-8A64-07108951C9DC}" type="pres">
      <dgm:prSet presAssocID="{85D99A8E-79B2-4A09-8F4B-7C82840309C9}" presName="BalanceSpacing1" presStyleCnt="0"/>
      <dgm:spPr/>
    </dgm:pt>
    <dgm:pt modelId="{62F343E2-9B18-4B71-B9C5-A715FDF4E4B8}" type="pres">
      <dgm:prSet presAssocID="{BD209B35-DF59-4E5E-A130-0FD9ACBBEFBB}" presName="Accent1Text" presStyleLbl="node1" presStyleIdx="1" presStyleCnt="8" custScaleX="216181" custScaleY="141176" custLinFactX="-100000" custLinFactY="98646" custLinFactNeighborX="-152594" custLinFactNeighborY="100000"/>
      <dgm:spPr/>
      <dgm:t>
        <a:bodyPr/>
        <a:lstStyle/>
        <a:p>
          <a:endParaRPr lang="en-US"/>
        </a:p>
      </dgm:t>
    </dgm:pt>
    <dgm:pt modelId="{65A93ACE-B0E3-4083-8722-F912BB4A407A}" type="pres">
      <dgm:prSet presAssocID="{BD209B35-DF59-4E5E-A130-0FD9ACBBEFBB}" presName="spaceBetweenRectangles" presStyleCnt="0"/>
      <dgm:spPr/>
    </dgm:pt>
    <dgm:pt modelId="{5C3C8A59-54C8-49BB-95B4-A9D5EE69EFB9}" type="pres">
      <dgm:prSet presAssocID="{E22614D5-C9DC-43A4-86DF-8308C44F3254}" presName="composite" presStyleCnt="0"/>
      <dgm:spPr/>
    </dgm:pt>
    <dgm:pt modelId="{767CEABC-BB4A-4B35-B2F8-F857394095B4}" type="pres">
      <dgm:prSet presAssocID="{E22614D5-C9DC-43A4-86DF-8308C44F3254}" presName="Parent1" presStyleLbl="node1" presStyleIdx="2" presStyleCnt="8" custScaleX="424141" custScaleY="2773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4B36F-5D73-4696-970F-8D7EA15D1853}" type="pres">
      <dgm:prSet presAssocID="{E22614D5-C9DC-43A4-86DF-8308C44F3254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6B0467B-3AD3-439C-8B89-87C6D99509EC}" type="pres">
      <dgm:prSet presAssocID="{E22614D5-C9DC-43A4-86DF-8308C44F3254}" presName="BalanceSpacing" presStyleCnt="0"/>
      <dgm:spPr/>
    </dgm:pt>
    <dgm:pt modelId="{68769BA0-D1DF-4561-BEFE-40590FEA912D}" type="pres">
      <dgm:prSet presAssocID="{E22614D5-C9DC-43A4-86DF-8308C44F3254}" presName="BalanceSpacing1" presStyleCnt="0"/>
      <dgm:spPr/>
    </dgm:pt>
    <dgm:pt modelId="{052DF6D9-CF9F-403A-8FFB-490F1663B9BD}" type="pres">
      <dgm:prSet presAssocID="{7B83F4E2-CE38-4902-93DC-FBC5E9DCED64}" presName="Accent1Text" presStyleLbl="node1" presStyleIdx="3" presStyleCnt="8" custScaleY="196396" custLinFactX="64938" custLinFactNeighborX="100000" custLinFactNeighborY="23064"/>
      <dgm:spPr/>
      <dgm:t>
        <a:bodyPr/>
        <a:lstStyle/>
        <a:p>
          <a:endParaRPr lang="en-US"/>
        </a:p>
      </dgm:t>
    </dgm:pt>
    <dgm:pt modelId="{A9FF5362-622E-4BA6-AAD1-A3714B05C2B4}" type="pres">
      <dgm:prSet presAssocID="{7B83F4E2-CE38-4902-93DC-FBC5E9DCED64}" presName="spaceBetweenRectangles" presStyleCnt="0"/>
      <dgm:spPr/>
    </dgm:pt>
    <dgm:pt modelId="{41D49BA3-F68B-450D-9063-F9B3CA923E31}" type="pres">
      <dgm:prSet presAssocID="{97553BA4-D524-4FD3-A630-18EB4283135F}" presName="composite" presStyleCnt="0"/>
      <dgm:spPr/>
    </dgm:pt>
    <dgm:pt modelId="{FF6FE013-1A4A-4C8D-AD42-FECE393FAE14}" type="pres">
      <dgm:prSet presAssocID="{97553BA4-D524-4FD3-A630-18EB4283135F}" presName="Parent1" presStyleLbl="node1" presStyleIdx="4" presStyleCnt="8" custScaleX="288041" custScaleY="129906" custLinFactX="18434" custLinFactNeighborX="100000" custLinFactNeighborY="-383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86A6D-01AA-4BB8-A4F9-A62FD19EE5AA}" type="pres">
      <dgm:prSet presAssocID="{97553BA4-D524-4FD3-A630-18EB4283135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A13B31-7FE6-4E48-A598-DD0CDFF4F26B}" type="pres">
      <dgm:prSet presAssocID="{97553BA4-D524-4FD3-A630-18EB4283135F}" presName="BalanceSpacing" presStyleCnt="0"/>
      <dgm:spPr/>
    </dgm:pt>
    <dgm:pt modelId="{F4698707-7754-4456-B987-495310930298}" type="pres">
      <dgm:prSet presAssocID="{97553BA4-D524-4FD3-A630-18EB4283135F}" presName="BalanceSpacing1" presStyleCnt="0"/>
      <dgm:spPr/>
    </dgm:pt>
    <dgm:pt modelId="{1643CBCB-1BC6-4490-8784-8BEFEF6EFBDD}" type="pres">
      <dgm:prSet presAssocID="{898214BA-88CB-4C2B-A226-C4B87C8C81E2}" presName="Accent1Text" presStyleLbl="node1" presStyleIdx="5" presStyleCnt="8" custScaleX="225120" custScaleY="161587" custLinFactNeighborX="-70611" custLinFactNeighborY="-27219"/>
      <dgm:spPr/>
      <dgm:t>
        <a:bodyPr/>
        <a:lstStyle/>
        <a:p>
          <a:endParaRPr lang="en-US"/>
        </a:p>
      </dgm:t>
    </dgm:pt>
    <dgm:pt modelId="{8504E06C-F660-44BB-A76A-A3C479463FDD}" type="pres">
      <dgm:prSet presAssocID="{898214BA-88CB-4C2B-A226-C4B87C8C81E2}" presName="spaceBetweenRectangles" presStyleCnt="0"/>
      <dgm:spPr/>
    </dgm:pt>
    <dgm:pt modelId="{34DDD37F-A809-46C4-8F69-6F760CF54738}" type="pres">
      <dgm:prSet presAssocID="{3950A74A-376D-4886-B829-D7FD7A2B076F}" presName="composite" presStyleCnt="0"/>
      <dgm:spPr/>
    </dgm:pt>
    <dgm:pt modelId="{07A18FE1-7423-4E2B-8965-296001E55898}" type="pres">
      <dgm:prSet presAssocID="{3950A74A-376D-4886-B829-D7FD7A2B076F}" presName="Parent1" presStyleLbl="node1" presStyleIdx="6" presStyleCnt="8" custScaleX="331044" custScaleY="144857" custLinFactX="-54927" custLinFactNeighborX="-100000" custLinFactNeighborY="-212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573B7E-3306-4C4E-9E0E-98C927B56378}" type="pres">
      <dgm:prSet presAssocID="{3950A74A-376D-4886-B829-D7FD7A2B076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EAA1CE-0AC1-4635-9C06-5D4419E94ECC}" type="pres">
      <dgm:prSet presAssocID="{3950A74A-376D-4886-B829-D7FD7A2B076F}" presName="BalanceSpacing" presStyleCnt="0"/>
      <dgm:spPr/>
    </dgm:pt>
    <dgm:pt modelId="{459B79F5-16B5-49A2-889D-C7D4ABFDCF77}" type="pres">
      <dgm:prSet presAssocID="{3950A74A-376D-4886-B829-D7FD7A2B076F}" presName="BalanceSpacing1" presStyleCnt="0"/>
      <dgm:spPr/>
    </dgm:pt>
    <dgm:pt modelId="{D5490BC4-600A-4877-9925-ED78CE25AFC5}" type="pres">
      <dgm:prSet presAssocID="{13E2BD55-6C58-43E8-9BD8-1068A89FB84D}" presName="Accent1Text" presStyleLbl="node1" presStyleIdx="7" presStyleCnt="8" custScaleX="291381" custScaleY="129521" custLinFactNeighborX="51114" custLinFactNeighborY="-24271"/>
      <dgm:spPr/>
      <dgm:t>
        <a:bodyPr/>
        <a:lstStyle/>
        <a:p>
          <a:endParaRPr lang="en-GB"/>
        </a:p>
      </dgm:t>
    </dgm:pt>
  </dgm:ptLst>
  <dgm:cxnLst>
    <dgm:cxn modelId="{49BF3A17-2D93-4EFA-857F-8F76AF5CF080}" srcId="{E236444B-85EE-459B-B3DD-9FBA59E1885D}" destId="{85D99A8E-79B2-4A09-8F4B-7C82840309C9}" srcOrd="0" destOrd="0" parTransId="{344C22CD-5801-457C-AEEC-6F6AB86F3BD0}" sibTransId="{BD209B35-DF59-4E5E-A130-0FD9ACBBEFBB}"/>
    <dgm:cxn modelId="{74B26B59-7381-495F-9E66-5DEE8EEF6FD4}" type="presOf" srcId="{E22614D5-C9DC-43A4-86DF-8308C44F3254}" destId="{767CEABC-BB4A-4B35-B2F8-F857394095B4}" srcOrd="0" destOrd="0" presId="urn:microsoft.com/office/officeart/2008/layout/AlternatingHexagons"/>
    <dgm:cxn modelId="{8AC1FAE9-ADF0-43C5-A974-5A2D1F11A8E8}" type="presOf" srcId="{898214BA-88CB-4C2B-A226-C4B87C8C81E2}" destId="{1643CBCB-1BC6-4490-8784-8BEFEF6EFBDD}" srcOrd="0" destOrd="0" presId="urn:microsoft.com/office/officeart/2008/layout/AlternatingHexagons"/>
    <dgm:cxn modelId="{641BA651-A493-47B4-BDD3-34EA13DFA751}" type="presOf" srcId="{97553BA4-D524-4FD3-A630-18EB4283135F}" destId="{FF6FE013-1A4A-4C8D-AD42-FECE393FAE14}" srcOrd="0" destOrd="0" presId="urn:microsoft.com/office/officeart/2008/layout/AlternatingHexagons"/>
    <dgm:cxn modelId="{D8064D69-44DB-4A3A-BC22-C1197F467AFB}" type="presOf" srcId="{3950A74A-376D-4886-B829-D7FD7A2B076F}" destId="{07A18FE1-7423-4E2B-8965-296001E55898}" srcOrd="0" destOrd="0" presId="urn:microsoft.com/office/officeart/2008/layout/AlternatingHexagons"/>
    <dgm:cxn modelId="{A97C9836-58F8-4E28-B9EF-1DAD3FC70311}" type="presOf" srcId="{85D99A8E-79B2-4A09-8F4B-7C82840309C9}" destId="{0E4925AA-D195-49AE-82C0-1566B4F20BE6}" srcOrd="0" destOrd="0" presId="urn:microsoft.com/office/officeart/2008/layout/AlternatingHexagons"/>
    <dgm:cxn modelId="{027B5081-261E-4DB6-B9CD-B2BEC5256218}" type="presOf" srcId="{BD209B35-DF59-4E5E-A130-0FD9ACBBEFBB}" destId="{62F343E2-9B18-4B71-B9C5-A715FDF4E4B8}" srcOrd="0" destOrd="0" presId="urn:microsoft.com/office/officeart/2008/layout/AlternatingHexagons"/>
    <dgm:cxn modelId="{08456C3F-29B7-4073-AE8E-8224116CAE5E}" srcId="{E236444B-85EE-459B-B3DD-9FBA59E1885D}" destId="{3950A74A-376D-4886-B829-D7FD7A2B076F}" srcOrd="3" destOrd="0" parTransId="{79EA3573-6CF5-4191-9C5D-E21AA1107D07}" sibTransId="{13E2BD55-6C58-43E8-9BD8-1068A89FB84D}"/>
    <dgm:cxn modelId="{E249238D-F157-42DB-A640-D26A9B01752B}" type="presOf" srcId="{E236444B-85EE-459B-B3DD-9FBA59E1885D}" destId="{75FDBB1C-8BDF-4F68-AB94-9C129272DB47}" srcOrd="0" destOrd="0" presId="urn:microsoft.com/office/officeart/2008/layout/AlternatingHexagons"/>
    <dgm:cxn modelId="{39F1E9A1-0A3E-4B9E-8EE9-EBBF092C1215}" srcId="{E236444B-85EE-459B-B3DD-9FBA59E1885D}" destId="{E22614D5-C9DC-43A4-86DF-8308C44F3254}" srcOrd="1" destOrd="0" parTransId="{B51F5A8B-098B-4821-9E90-F0855F02E64E}" sibTransId="{7B83F4E2-CE38-4902-93DC-FBC5E9DCED64}"/>
    <dgm:cxn modelId="{9827F5A5-2098-4B33-A639-CEDAF1EED217}" type="presOf" srcId="{7B83F4E2-CE38-4902-93DC-FBC5E9DCED64}" destId="{052DF6D9-CF9F-403A-8FFB-490F1663B9BD}" srcOrd="0" destOrd="0" presId="urn:microsoft.com/office/officeart/2008/layout/AlternatingHexagons"/>
    <dgm:cxn modelId="{D71B2D95-18DC-4B42-843F-289F4F646294}" type="presOf" srcId="{13E2BD55-6C58-43E8-9BD8-1068A89FB84D}" destId="{D5490BC4-600A-4877-9925-ED78CE25AFC5}" srcOrd="0" destOrd="0" presId="urn:microsoft.com/office/officeart/2008/layout/AlternatingHexagons"/>
    <dgm:cxn modelId="{2CFDCB00-7844-4AC7-92D5-4197DE9E0DAF}" srcId="{E236444B-85EE-459B-B3DD-9FBA59E1885D}" destId="{97553BA4-D524-4FD3-A630-18EB4283135F}" srcOrd="2" destOrd="0" parTransId="{FCCB6FD0-DCFD-4177-A896-13434F0D955E}" sibTransId="{898214BA-88CB-4C2B-A226-C4B87C8C81E2}"/>
    <dgm:cxn modelId="{7994E841-EBE8-4E6C-A567-2AA15F3F0262}" type="presParOf" srcId="{75FDBB1C-8BDF-4F68-AB94-9C129272DB47}" destId="{CC16A9CA-CDD0-4E61-AA6B-C445D8089493}" srcOrd="0" destOrd="0" presId="urn:microsoft.com/office/officeart/2008/layout/AlternatingHexagons"/>
    <dgm:cxn modelId="{26D4EE2C-B442-4BBC-B853-A7B9B3D7AA7B}" type="presParOf" srcId="{CC16A9CA-CDD0-4E61-AA6B-C445D8089493}" destId="{0E4925AA-D195-49AE-82C0-1566B4F20BE6}" srcOrd="0" destOrd="0" presId="urn:microsoft.com/office/officeart/2008/layout/AlternatingHexagons"/>
    <dgm:cxn modelId="{CDE762A8-E036-4F54-84A2-8630D6AB5685}" type="presParOf" srcId="{CC16A9CA-CDD0-4E61-AA6B-C445D8089493}" destId="{C3B09C57-3F80-44A8-BA1F-DEFDF8F713C6}" srcOrd="1" destOrd="0" presId="urn:microsoft.com/office/officeart/2008/layout/AlternatingHexagons"/>
    <dgm:cxn modelId="{83D70283-FCF6-47D6-A3FD-65423A54CAEB}" type="presParOf" srcId="{CC16A9CA-CDD0-4E61-AA6B-C445D8089493}" destId="{9E1CC4D8-2AFC-4EE7-84F8-99AD0D63C5DB}" srcOrd="2" destOrd="0" presId="urn:microsoft.com/office/officeart/2008/layout/AlternatingHexagons"/>
    <dgm:cxn modelId="{02EFF3A4-1A23-4B0F-98ED-B2B68852BE79}" type="presParOf" srcId="{CC16A9CA-CDD0-4E61-AA6B-C445D8089493}" destId="{44149AC5-02AF-4FF8-8A64-07108951C9DC}" srcOrd="3" destOrd="0" presId="urn:microsoft.com/office/officeart/2008/layout/AlternatingHexagons"/>
    <dgm:cxn modelId="{CDA983FB-992C-49A1-9D8F-E110DF7B786F}" type="presParOf" srcId="{CC16A9CA-CDD0-4E61-AA6B-C445D8089493}" destId="{62F343E2-9B18-4B71-B9C5-A715FDF4E4B8}" srcOrd="4" destOrd="0" presId="urn:microsoft.com/office/officeart/2008/layout/AlternatingHexagons"/>
    <dgm:cxn modelId="{1546A573-98BC-49EA-AA88-62C55BD8C3C5}" type="presParOf" srcId="{75FDBB1C-8BDF-4F68-AB94-9C129272DB47}" destId="{65A93ACE-B0E3-4083-8722-F912BB4A407A}" srcOrd="1" destOrd="0" presId="urn:microsoft.com/office/officeart/2008/layout/AlternatingHexagons"/>
    <dgm:cxn modelId="{12BBE02D-95F8-4B6D-A4EC-1CC1CEE787B0}" type="presParOf" srcId="{75FDBB1C-8BDF-4F68-AB94-9C129272DB47}" destId="{5C3C8A59-54C8-49BB-95B4-A9D5EE69EFB9}" srcOrd="2" destOrd="0" presId="urn:microsoft.com/office/officeart/2008/layout/AlternatingHexagons"/>
    <dgm:cxn modelId="{58E8F500-10E4-4192-81E8-7B8E11D34E93}" type="presParOf" srcId="{5C3C8A59-54C8-49BB-95B4-A9D5EE69EFB9}" destId="{767CEABC-BB4A-4B35-B2F8-F857394095B4}" srcOrd="0" destOrd="0" presId="urn:microsoft.com/office/officeart/2008/layout/AlternatingHexagons"/>
    <dgm:cxn modelId="{9EED2EDB-AFE8-44A2-B721-4A452124408A}" type="presParOf" srcId="{5C3C8A59-54C8-49BB-95B4-A9D5EE69EFB9}" destId="{49A4B36F-5D73-4696-970F-8D7EA15D1853}" srcOrd="1" destOrd="0" presId="urn:microsoft.com/office/officeart/2008/layout/AlternatingHexagons"/>
    <dgm:cxn modelId="{E082764C-8645-4ADA-B69C-F4BFED0956DD}" type="presParOf" srcId="{5C3C8A59-54C8-49BB-95B4-A9D5EE69EFB9}" destId="{66B0467B-3AD3-439C-8B89-87C6D99509EC}" srcOrd="2" destOrd="0" presId="urn:microsoft.com/office/officeart/2008/layout/AlternatingHexagons"/>
    <dgm:cxn modelId="{2868B5B1-CA11-46F8-BCDC-433AB0AC3B03}" type="presParOf" srcId="{5C3C8A59-54C8-49BB-95B4-A9D5EE69EFB9}" destId="{68769BA0-D1DF-4561-BEFE-40590FEA912D}" srcOrd="3" destOrd="0" presId="urn:microsoft.com/office/officeart/2008/layout/AlternatingHexagons"/>
    <dgm:cxn modelId="{02742524-5F03-441C-AF93-B6467112EB8A}" type="presParOf" srcId="{5C3C8A59-54C8-49BB-95B4-A9D5EE69EFB9}" destId="{052DF6D9-CF9F-403A-8FFB-490F1663B9BD}" srcOrd="4" destOrd="0" presId="urn:microsoft.com/office/officeart/2008/layout/AlternatingHexagons"/>
    <dgm:cxn modelId="{A1EBFE19-A14A-462C-B491-05DFA1D1E621}" type="presParOf" srcId="{75FDBB1C-8BDF-4F68-AB94-9C129272DB47}" destId="{A9FF5362-622E-4BA6-AAD1-A3714B05C2B4}" srcOrd="3" destOrd="0" presId="urn:microsoft.com/office/officeart/2008/layout/AlternatingHexagons"/>
    <dgm:cxn modelId="{E674AD34-63A8-4C81-B744-954D4D8F4D22}" type="presParOf" srcId="{75FDBB1C-8BDF-4F68-AB94-9C129272DB47}" destId="{41D49BA3-F68B-450D-9063-F9B3CA923E31}" srcOrd="4" destOrd="0" presId="urn:microsoft.com/office/officeart/2008/layout/AlternatingHexagons"/>
    <dgm:cxn modelId="{DAF4A270-F8DC-4DD0-A375-441FC62C8752}" type="presParOf" srcId="{41D49BA3-F68B-450D-9063-F9B3CA923E31}" destId="{FF6FE013-1A4A-4C8D-AD42-FECE393FAE14}" srcOrd="0" destOrd="0" presId="urn:microsoft.com/office/officeart/2008/layout/AlternatingHexagons"/>
    <dgm:cxn modelId="{942B03C9-8952-4D24-A030-C2ACFA58EAC9}" type="presParOf" srcId="{41D49BA3-F68B-450D-9063-F9B3CA923E31}" destId="{7EF86A6D-01AA-4BB8-A4F9-A62FD19EE5AA}" srcOrd="1" destOrd="0" presId="urn:microsoft.com/office/officeart/2008/layout/AlternatingHexagons"/>
    <dgm:cxn modelId="{E953423E-CF94-4068-94CF-A68C1F7BDAEC}" type="presParOf" srcId="{41D49BA3-F68B-450D-9063-F9B3CA923E31}" destId="{27A13B31-7FE6-4E48-A598-DD0CDFF4F26B}" srcOrd="2" destOrd="0" presId="urn:microsoft.com/office/officeart/2008/layout/AlternatingHexagons"/>
    <dgm:cxn modelId="{A24D5290-7372-4B04-81A1-4AC292285ED7}" type="presParOf" srcId="{41D49BA3-F68B-450D-9063-F9B3CA923E31}" destId="{F4698707-7754-4456-B987-495310930298}" srcOrd="3" destOrd="0" presId="urn:microsoft.com/office/officeart/2008/layout/AlternatingHexagons"/>
    <dgm:cxn modelId="{73786508-9CD5-4754-8285-023F74C6D034}" type="presParOf" srcId="{41D49BA3-F68B-450D-9063-F9B3CA923E31}" destId="{1643CBCB-1BC6-4490-8784-8BEFEF6EFBDD}" srcOrd="4" destOrd="0" presId="urn:microsoft.com/office/officeart/2008/layout/AlternatingHexagons"/>
    <dgm:cxn modelId="{A23D8282-963C-4C3D-9457-590C75EE9B2D}" type="presParOf" srcId="{75FDBB1C-8BDF-4F68-AB94-9C129272DB47}" destId="{8504E06C-F660-44BB-A76A-A3C479463FDD}" srcOrd="5" destOrd="0" presId="urn:microsoft.com/office/officeart/2008/layout/AlternatingHexagons"/>
    <dgm:cxn modelId="{715227E5-715F-45CA-9BBF-7C93A5814048}" type="presParOf" srcId="{75FDBB1C-8BDF-4F68-AB94-9C129272DB47}" destId="{34DDD37F-A809-46C4-8F69-6F760CF54738}" srcOrd="6" destOrd="0" presId="urn:microsoft.com/office/officeart/2008/layout/AlternatingHexagons"/>
    <dgm:cxn modelId="{7B8353D4-97FD-49F2-AB5F-4EDF929856F7}" type="presParOf" srcId="{34DDD37F-A809-46C4-8F69-6F760CF54738}" destId="{07A18FE1-7423-4E2B-8965-296001E55898}" srcOrd="0" destOrd="0" presId="urn:microsoft.com/office/officeart/2008/layout/AlternatingHexagons"/>
    <dgm:cxn modelId="{612A740C-A722-487A-9A72-6F5CA203818D}" type="presParOf" srcId="{34DDD37F-A809-46C4-8F69-6F760CF54738}" destId="{E3573B7E-3306-4C4E-9E0E-98C927B56378}" srcOrd="1" destOrd="0" presId="urn:microsoft.com/office/officeart/2008/layout/AlternatingHexagons"/>
    <dgm:cxn modelId="{5F8C19EB-4194-4378-98B5-AF1D5A50FCD5}" type="presParOf" srcId="{34DDD37F-A809-46C4-8F69-6F760CF54738}" destId="{16EAA1CE-0AC1-4635-9C06-5D4419E94ECC}" srcOrd="2" destOrd="0" presId="urn:microsoft.com/office/officeart/2008/layout/AlternatingHexagons"/>
    <dgm:cxn modelId="{EB66A8AE-416E-4E60-A61E-8A1EA068E552}" type="presParOf" srcId="{34DDD37F-A809-46C4-8F69-6F760CF54738}" destId="{459B79F5-16B5-49A2-889D-C7D4ABFDCF77}" srcOrd="3" destOrd="0" presId="urn:microsoft.com/office/officeart/2008/layout/AlternatingHexagons"/>
    <dgm:cxn modelId="{034E8833-D3AD-4347-9E78-EA636976C4D0}" type="presParOf" srcId="{34DDD37F-A809-46C4-8F69-6F760CF54738}" destId="{D5490BC4-600A-4877-9925-ED78CE25AFC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C1EE21-F625-4A83-91F5-962A1D1909A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FF266D9-31C5-4AD6-967F-D33B29A706E3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3800" dirty="0" smtClean="0"/>
            <a:t>Business model  </a:t>
          </a: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dirty="0"/>
        </a:p>
      </dgm:t>
    </dgm:pt>
    <dgm:pt modelId="{A0443F2B-5E8E-47EF-A5B2-5D3105414960}" type="parTrans" cxnId="{D2B76077-B647-4F11-80F7-9430C7606FEA}">
      <dgm:prSet/>
      <dgm:spPr/>
      <dgm:t>
        <a:bodyPr/>
        <a:lstStyle/>
        <a:p>
          <a:endParaRPr lang="en-GB"/>
        </a:p>
      </dgm:t>
    </dgm:pt>
    <dgm:pt modelId="{A07D83A8-9E7C-4973-8AA5-647300DD430F}" type="sibTrans" cxnId="{D2B76077-B647-4F11-80F7-9430C7606FEA}">
      <dgm:prSet/>
      <dgm:spPr/>
      <dgm:t>
        <a:bodyPr/>
        <a:lstStyle/>
        <a:p>
          <a:endParaRPr lang="en-GB"/>
        </a:p>
      </dgm:t>
    </dgm:pt>
    <dgm:pt modelId="{0621799A-F23C-452D-8666-59431391A21C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3800" dirty="0" smtClean="0"/>
            <a:t>Food Supply </a:t>
          </a: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300" dirty="0"/>
        </a:p>
      </dgm:t>
    </dgm:pt>
    <dgm:pt modelId="{FD57AFEC-28BA-4372-8294-F47F4F0032FA}" type="parTrans" cxnId="{2B52BDD8-9A55-4A47-8A96-22F7855ABD1A}">
      <dgm:prSet/>
      <dgm:spPr/>
      <dgm:t>
        <a:bodyPr/>
        <a:lstStyle/>
        <a:p>
          <a:endParaRPr lang="en-GB"/>
        </a:p>
      </dgm:t>
    </dgm:pt>
    <dgm:pt modelId="{82B0F97D-A8FA-4F97-949E-C117913A8D40}" type="sibTrans" cxnId="{2B52BDD8-9A55-4A47-8A96-22F7855ABD1A}">
      <dgm:prSet/>
      <dgm:spPr/>
      <dgm:t>
        <a:bodyPr/>
        <a:lstStyle/>
        <a:p>
          <a:endParaRPr lang="en-GB"/>
        </a:p>
      </dgm:t>
    </dgm:pt>
    <dgm:pt modelId="{122A26E2-E064-4CFE-972B-E97BF459C994}">
      <dgm:prSet phldrT="[Text]"/>
      <dgm:spPr/>
      <dgm:t>
        <a:bodyPr/>
        <a:lstStyle/>
        <a:p>
          <a:r>
            <a:rPr lang="en-GB" dirty="0" smtClean="0"/>
            <a:t>Membership criteria</a:t>
          </a:r>
          <a:endParaRPr lang="en-GB" dirty="0"/>
        </a:p>
      </dgm:t>
    </dgm:pt>
    <dgm:pt modelId="{C9DCBD37-98F4-46AD-9EE1-57A50D221E72}" type="parTrans" cxnId="{706AA0DE-DF3A-47AE-9A78-883C0F84E065}">
      <dgm:prSet/>
      <dgm:spPr/>
      <dgm:t>
        <a:bodyPr/>
        <a:lstStyle/>
        <a:p>
          <a:endParaRPr lang="en-GB"/>
        </a:p>
      </dgm:t>
    </dgm:pt>
    <dgm:pt modelId="{5D9492FF-8989-47AF-8816-E341E5B707A2}" type="sibTrans" cxnId="{706AA0DE-DF3A-47AE-9A78-883C0F84E065}">
      <dgm:prSet/>
      <dgm:spPr/>
      <dgm:t>
        <a:bodyPr/>
        <a:lstStyle/>
        <a:p>
          <a:endParaRPr lang="en-GB"/>
        </a:p>
      </dgm:t>
    </dgm:pt>
    <dgm:pt modelId="{1B7D65F6-3C08-4551-A0CB-A994C2BB1E4A}">
      <dgm:prSet/>
      <dgm:spPr/>
      <dgm:t>
        <a:bodyPr/>
        <a:lstStyle/>
        <a:p>
          <a:r>
            <a:rPr lang="en-GB" dirty="0" smtClean="0"/>
            <a:t>Additional services </a:t>
          </a:r>
          <a:endParaRPr lang="en-GB" dirty="0"/>
        </a:p>
      </dgm:t>
    </dgm:pt>
    <dgm:pt modelId="{B539A3C4-A18B-48F5-B0E8-F7E6D760D765}" type="parTrans" cxnId="{AD913688-5453-47CE-80AB-8AE7F0CB58DE}">
      <dgm:prSet/>
      <dgm:spPr/>
      <dgm:t>
        <a:bodyPr/>
        <a:lstStyle/>
        <a:p>
          <a:endParaRPr lang="en-GB"/>
        </a:p>
      </dgm:t>
    </dgm:pt>
    <dgm:pt modelId="{18960ACB-B00D-460F-B617-E03450ABB4B2}" type="sibTrans" cxnId="{AD913688-5453-47CE-80AB-8AE7F0CB58DE}">
      <dgm:prSet/>
      <dgm:spPr/>
      <dgm:t>
        <a:bodyPr/>
        <a:lstStyle/>
        <a:p>
          <a:endParaRPr lang="en-GB"/>
        </a:p>
      </dgm:t>
    </dgm:pt>
    <dgm:pt modelId="{590BDC9C-578D-4E8C-9780-CBEDE4B47F3A}" type="pres">
      <dgm:prSet presAssocID="{07C1EE21-F625-4A83-91F5-962A1D1909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E977622-7BAB-4D9D-B1D4-F17EB9F9BB8C}" type="pres">
      <dgm:prSet presAssocID="{07C1EE21-F625-4A83-91F5-962A1D1909A0}" presName="Name1" presStyleCnt="0"/>
      <dgm:spPr/>
    </dgm:pt>
    <dgm:pt modelId="{83645941-9E1F-495F-A4E2-EC80B58A7B08}" type="pres">
      <dgm:prSet presAssocID="{07C1EE21-F625-4A83-91F5-962A1D1909A0}" presName="cycle" presStyleCnt="0"/>
      <dgm:spPr/>
    </dgm:pt>
    <dgm:pt modelId="{4D74A0EA-22BF-4F05-9CFF-BDA305668675}" type="pres">
      <dgm:prSet presAssocID="{07C1EE21-F625-4A83-91F5-962A1D1909A0}" presName="srcNode" presStyleLbl="node1" presStyleIdx="0" presStyleCnt="4"/>
      <dgm:spPr/>
    </dgm:pt>
    <dgm:pt modelId="{C40B1C41-6710-438D-B7E0-8CF5198EE34E}" type="pres">
      <dgm:prSet presAssocID="{07C1EE21-F625-4A83-91F5-962A1D1909A0}" presName="conn" presStyleLbl="parChTrans1D2" presStyleIdx="0" presStyleCnt="1"/>
      <dgm:spPr/>
      <dgm:t>
        <a:bodyPr/>
        <a:lstStyle/>
        <a:p>
          <a:endParaRPr lang="en-US"/>
        </a:p>
      </dgm:t>
    </dgm:pt>
    <dgm:pt modelId="{5D7AE589-CD64-473B-8497-0DC06F4D7567}" type="pres">
      <dgm:prSet presAssocID="{07C1EE21-F625-4A83-91F5-962A1D1909A0}" presName="extraNode" presStyleLbl="node1" presStyleIdx="0" presStyleCnt="4"/>
      <dgm:spPr/>
    </dgm:pt>
    <dgm:pt modelId="{9C8E8A1D-FA28-459A-98F9-E83E37457CA4}" type="pres">
      <dgm:prSet presAssocID="{07C1EE21-F625-4A83-91F5-962A1D1909A0}" presName="dstNode" presStyleLbl="node1" presStyleIdx="0" presStyleCnt="4"/>
      <dgm:spPr/>
    </dgm:pt>
    <dgm:pt modelId="{9E57F4D9-B3F5-4626-BDA1-7479B6804AB5}" type="pres">
      <dgm:prSet presAssocID="{3FF266D9-31C5-4AD6-967F-D33B29A706E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326C3-D9A2-4DA3-9D81-FA2977F632DF}" type="pres">
      <dgm:prSet presAssocID="{3FF266D9-31C5-4AD6-967F-D33B29A706E3}" presName="accent_1" presStyleCnt="0"/>
      <dgm:spPr/>
    </dgm:pt>
    <dgm:pt modelId="{F0B35D7A-C801-4757-A0BB-BDABE1B07CAC}" type="pres">
      <dgm:prSet presAssocID="{3FF266D9-31C5-4AD6-967F-D33B29A706E3}" presName="accentRepeatNode" presStyleLbl="solidFgAcc1" presStyleIdx="0" presStyleCnt="4"/>
      <dgm:spPr/>
    </dgm:pt>
    <dgm:pt modelId="{1A266C66-48BC-4535-B0F1-7C0EE3DA237F}" type="pres">
      <dgm:prSet presAssocID="{0621799A-F23C-452D-8666-59431391A21C}" presName="text_2" presStyleLbl="node1" presStyleIdx="1" presStyleCnt="4" custScaleY="10843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9B19F1-B385-4477-9796-1FAFC69BC2FE}" type="pres">
      <dgm:prSet presAssocID="{0621799A-F23C-452D-8666-59431391A21C}" presName="accent_2" presStyleCnt="0"/>
      <dgm:spPr/>
    </dgm:pt>
    <dgm:pt modelId="{015F46CA-9DD8-49EF-99F9-040CD2689E0A}" type="pres">
      <dgm:prSet presAssocID="{0621799A-F23C-452D-8666-59431391A21C}" presName="accentRepeatNode" presStyleLbl="solidFgAcc1" presStyleIdx="1" presStyleCnt="4"/>
      <dgm:spPr/>
    </dgm:pt>
    <dgm:pt modelId="{66A1154D-BF4E-475E-BC51-C9CF56679B8D}" type="pres">
      <dgm:prSet presAssocID="{122A26E2-E064-4CFE-972B-E97BF459C99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ECBDC-19FB-4F38-BA57-0272D9B1E77F}" type="pres">
      <dgm:prSet presAssocID="{122A26E2-E064-4CFE-972B-E97BF459C994}" presName="accent_3" presStyleCnt="0"/>
      <dgm:spPr/>
    </dgm:pt>
    <dgm:pt modelId="{F164B165-74CE-4C5A-88CF-37EE8CD06BAE}" type="pres">
      <dgm:prSet presAssocID="{122A26E2-E064-4CFE-972B-E97BF459C994}" presName="accentRepeatNode" presStyleLbl="solidFgAcc1" presStyleIdx="2" presStyleCnt="4"/>
      <dgm:spPr/>
    </dgm:pt>
    <dgm:pt modelId="{988BD2C3-03DD-427A-B489-F9DDE8240CEB}" type="pres">
      <dgm:prSet presAssocID="{1B7D65F6-3C08-4551-A0CB-A994C2BB1E4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BB0E3-27FA-422F-BFB7-EBA21B2252A1}" type="pres">
      <dgm:prSet presAssocID="{1B7D65F6-3C08-4551-A0CB-A994C2BB1E4A}" presName="accent_4" presStyleCnt="0"/>
      <dgm:spPr/>
    </dgm:pt>
    <dgm:pt modelId="{280EF988-7F9D-44F3-A485-6DAAA9D20012}" type="pres">
      <dgm:prSet presAssocID="{1B7D65F6-3C08-4551-A0CB-A994C2BB1E4A}" presName="accentRepeatNode" presStyleLbl="solidFgAcc1" presStyleIdx="3" presStyleCnt="4"/>
      <dgm:spPr/>
    </dgm:pt>
  </dgm:ptLst>
  <dgm:cxnLst>
    <dgm:cxn modelId="{1E232F46-C821-4DA7-80EF-9FB776BE42A7}" type="presOf" srcId="{A07D83A8-9E7C-4973-8AA5-647300DD430F}" destId="{C40B1C41-6710-438D-B7E0-8CF5198EE34E}" srcOrd="0" destOrd="0" presId="urn:microsoft.com/office/officeart/2008/layout/VerticalCurvedList"/>
    <dgm:cxn modelId="{C84C4698-3A71-45A8-B912-20D6BAD8DE1A}" type="presOf" srcId="{07C1EE21-F625-4A83-91F5-962A1D1909A0}" destId="{590BDC9C-578D-4E8C-9780-CBEDE4B47F3A}" srcOrd="0" destOrd="0" presId="urn:microsoft.com/office/officeart/2008/layout/VerticalCurvedList"/>
    <dgm:cxn modelId="{D2B76077-B647-4F11-80F7-9430C7606FEA}" srcId="{07C1EE21-F625-4A83-91F5-962A1D1909A0}" destId="{3FF266D9-31C5-4AD6-967F-D33B29A706E3}" srcOrd="0" destOrd="0" parTransId="{A0443F2B-5E8E-47EF-A5B2-5D3105414960}" sibTransId="{A07D83A8-9E7C-4973-8AA5-647300DD430F}"/>
    <dgm:cxn modelId="{046FEA9F-67D6-4CB5-ADB5-D088302D0158}" type="presOf" srcId="{1B7D65F6-3C08-4551-A0CB-A994C2BB1E4A}" destId="{988BD2C3-03DD-427A-B489-F9DDE8240CEB}" srcOrd="0" destOrd="0" presId="urn:microsoft.com/office/officeart/2008/layout/VerticalCurvedList"/>
    <dgm:cxn modelId="{E921AE50-FA94-45A3-A0B3-7E3FFE362B17}" type="presOf" srcId="{122A26E2-E064-4CFE-972B-E97BF459C994}" destId="{66A1154D-BF4E-475E-BC51-C9CF56679B8D}" srcOrd="0" destOrd="0" presId="urn:microsoft.com/office/officeart/2008/layout/VerticalCurvedList"/>
    <dgm:cxn modelId="{706AA0DE-DF3A-47AE-9A78-883C0F84E065}" srcId="{07C1EE21-F625-4A83-91F5-962A1D1909A0}" destId="{122A26E2-E064-4CFE-972B-E97BF459C994}" srcOrd="2" destOrd="0" parTransId="{C9DCBD37-98F4-46AD-9EE1-57A50D221E72}" sibTransId="{5D9492FF-8989-47AF-8816-E341E5B707A2}"/>
    <dgm:cxn modelId="{2A3E8F6A-2441-4494-A104-982F2099C1AC}" type="presOf" srcId="{0621799A-F23C-452D-8666-59431391A21C}" destId="{1A266C66-48BC-4535-B0F1-7C0EE3DA237F}" srcOrd="0" destOrd="0" presId="urn:microsoft.com/office/officeart/2008/layout/VerticalCurvedList"/>
    <dgm:cxn modelId="{2B52BDD8-9A55-4A47-8A96-22F7855ABD1A}" srcId="{07C1EE21-F625-4A83-91F5-962A1D1909A0}" destId="{0621799A-F23C-452D-8666-59431391A21C}" srcOrd="1" destOrd="0" parTransId="{FD57AFEC-28BA-4372-8294-F47F4F0032FA}" sibTransId="{82B0F97D-A8FA-4F97-949E-C117913A8D40}"/>
    <dgm:cxn modelId="{AD913688-5453-47CE-80AB-8AE7F0CB58DE}" srcId="{07C1EE21-F625-4A83-91F5-962A1D1909A0}" destId="{1B7D65F6-3C08-4551-A0CB-A994C2BB1E4A}" srcOrd="3" destOrd="0" parTransId="{B539A3C4-A18B-48F5-B0E8-F7E6D760D765}" sibTransId="{18960ACB-B00D-460F-B617-E03450ABB4B2}"/>
    <dgm:cxn modelId="{6F0AD214-19F9-4CA0-A476-47DFFD80E4DC}" type="presOf" srcId="{3FF266D9-31C5-4AD6-967F-D33B29A706E3}" destId="{9E57F4D9-B3F5-4626-BDA1-7479B6804AB5}" srcOrd="0" destOrd="0" presId="urn:microsoft.com/office/officeart/2008/layout/VerticalCurvedList"/>
    <dgm:cxn modelId="{E3D76BCB-4FD7-4928-B3F8-880E72E6D90E}" type="presParOf" srcId="{590BDC9C-578D-4E8C-9780-CBEDE4B47F3A}" destId="{BE977622-7BAB-4D9D-B1D4-F17EB9F9BB8C}" srcOrd="0" destOrd="0" presId="urn:microsoft.com/office/officeart/2008/layout/VerticalCurvedList"/>
    <dgm:cxn modelId="{A090DE10-FE3F-46C6-B155-F3AC200F7B91}" type="presParOf" srcId="{BE977622-7BAB-4D9D-B1D4-F17EB9F9BB8C}" destId="{83645941-9E1F-495F-A4E2-EC80B58A7B08}" srcOrd="0" destOrd="0" presId="urn:microsoft.com/office/officeart/2008/layout/VerticalCurvedList"/>
    <dgm:cxn modelId="{F74A1E56-B58C-49AF-B68B-B9BBA9598BDF}" type="presParOf" srcId="{83645941-9E1F-495F-A4E2-EC80B58A7B08}" destId="{4D74A0EA-22BF-4F05-9CFF-BDA305668675}" srcOrd="0" destOrd="0" presId="urn:microsoft.com/office/officeart/2008/layout/VerticalCurvedList"/>
    <dgm:cxn modelId="{09DA2070-4BA5-4306-B3C0-3E2C74A0A6E9}" type="presParOf" srcId="{83645941-9E1F-495F-A4E2-EC80B58A7B08}" destId="{C40B1C41-6710-438D-B7E0-8CF5198EE34E}" srcOrd="1" destOrd="0" presId="urn:microsoft.com/office/officeart/2008/layout/VerticalCurvedList"/>
    <dgm:cxn modelId="{474F9330-6137-4BAF-9CB8-8EE3BE053D47}" type="presParOf" srcId="{83645941-9E1F-495F-A4E2-EC80B58A7B08}" destId="{5D7AE589-CD64-473B-8497-0DC06F4D7567}" srcOrd="2" destOrd="0" presId="urn:microsoft.com/office/officeart/2008/layout/VerticalCurvedList"/>
    <dgm:cxn modelId="{DDD607D1-0AB0-4A62-B8C3-E2F56FB5BE6B}" type="presParOf" srcId="{83645941-9E1F-495F-A4E2-EC80B58A7B08}" destId="{9C8E8A1D-FA28-459A-98F9-E83E37457CA4}" srcOrd="3" destOrd="0" presId="urn:microsoft.com/office/officeart/2008/layout/VerticalCurvedList"/>
    <dgm:cxn modelId="{F9EDEC9B-2F7A-40C8-ADCF-010A48A34BDA}" type="presParOf" srcId="{BE977622-7BAB-4D9D-B1D4-F17EB9F9BB8C}" destId="{9E57F4D9-B3F5-4626-BDA1-7479B6804AB5}" srcOrd="1" destOrd="0" presId="urn:microsoft.com/office/officeart/2008/layout/VerticalCurvedList"/>
    <dgm:cxn modelId="{B64E9D6C-06C6-4402-AD59-A282A31185C1}" type="presParOf" srcId="{BE977622-7BAB-4D9D-B1D4-F17EB9F9BB8C}" destId="{A5D326C3-D9A2-4DA3-9D81-FA2977F632DF}" srcOrd="2" destOrd="0" presId="urn:microsoft.com/office/officeart/2008/layout/VerticalCurvedList"/>
    <dgm:cxn modelId="{6419FBB3-6A99-4E98-838B-5C5625F082BC}" type="presParOf" srcId="{A5D326C3-D9A2-4DA3-9D81-FA2977F632DF}" destId="{F0B35D7A-C801-4757-A0BB-BDABE1B07CAC}" srcOrd="0" destOrd="0" presId="urn:microsoft.com/office/officeart/2008/layout/VerticalCurvedList"/>
    <dgm:cxn modelId="{C20D53CD-1CF7-4072-A6F2-D50D4107DE86}" type="presParOf" srcId="{BE977622-7BAB-4D9D-B1D4-F17EB9F9BB8C}" destId="{1A266C66-48BC-4535-B0F1-7C0EE3DA237F}" srcOrd="3" destOrd="0" presId="urn:microsoft.com/office/officeart/2008/layout/VerticalCurvedList"/>
    <dgm:cxn modelId="{714D69AD-CBA5-489A-96D1-B6AA1008E97B}" type="presParOf" srcId="{BE977622-7BAB-4D9D-B1D4-F17EB9F9BB8C}" destId="{DD9B19F1-B385-4477-9796-1FAFC69BC2FE}" srcOrd="4" destOrd="0" presId="urn:microsoft.com/office/officeart/2008/layout/VerticalCurvedList"/>
    <dgm:cxn modelId="{13E02715-1EE2-402E-8ECB-2009275E2627}" type="presParOf" srcId="{DD9B19F1-B385-4477-9796-1FAFC69BC2FE}" destId="{015F46CA-9DD8-49EF-99F9-040CD2689E0A}" srcOrd="0" destOrd="0" presId="urn:microsoft.com/office/officeart/2008/layout/VerticalCurvedList"/>
    <dgm:cxn modelId="{0F7D860D-6974-435B-9181-46F5B72A26A4}" type="presParOf" srcId="{BE977622-7BAB-4D9D-B1D4-F17EB9F9BB8C}" destId="{66A1154D-BF4E-475E-BC51-C9CF56679B8D}" srcOrd="5" destOrd="0" presId="urn:microsoft.com/office/officeart/2008/layout/VerticalCurvedList"/>
    <dgm:cxn modelId="{EA56C63C-3C16-4BCB-A6A4-512987689D1D}" type="presParOf" srcId="{BE977622-7BAB-4D9D-B1D4-F17EB9F9BB8C}" destId="{7C1ECBDC-19FB-4F38-BA57-0272D9B1E77F}" srcOrd="6" destOrd="0" presId="urn:microsoft.com/office/officeart/2008/layout/VerticalCurvedList"/>
    <dgm:cxn modelId="{095057A8-3902-4AC4-997D-905E6D95BAF4}" type="presParOf" srcId="{7C1ECBDC-19FB-4F38-BA57-0272D9B1E77F}" destId="{F164B165-74CE-4C5A-88CF-37EE8CD06BAE}" srcOrd="0" destOrd="0" presId="urn:microsoft.com/office/officeart/2008/layout/VerticalCurvedList"/>
    <dgm:cxn modelId="{A1E69839-210B-489A-9111-3B790C12169D}" type="presParOf" srcId="{BE977622-7BAB-4D9D-B1D4-F17EB9F9BB8C}" destId="{988BD2C3-03DD-427A-B489-F9DDE8240CEB}" srcOrd="7" destOrd="0" presId="urn:microsoft.com/office/officeart/2008/layout/VerticalCurvedList"/>
    <dgm:cxn modelId="{8EA3074B-E721-4131-9465-2617A9B6CC3D}" type="presParOf" srcId="{BE977622-7BAB-4D9D-B1D4-F17EB9F9BB8C}" destId="{F7ABB0E3-27FA-422F-BFB7-EBA21B2252A1}" srcOrd="8" destOrd="0" presId="urn:microsoft.com/office/officeart/2008/layout/VerticalCurvedList"/>
    <dgm:cxn modelId="{A322C16C-8ACF-4ADF-8DDE-A452FACC8D83}" type="presParOf" srcId="{F7ABB0E3-27FA-422F-BFB7-EBA21B2252A1}" destId="{280EF988-7F9D-44F3-A485-6DAAA9D200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8FC0D-0F9D-4E9F-9DFB-A6B2D874A62A}">
      <dsp:nvSpPr>
        <dsp:cNvPr id="0" name=""/>
        <dsp:cNvSpPr/>
      </dsp:nvSpPr>
      <dsp:spPr>
        <a:xfrm>
          <a:off x="-4477327" y="-686061"/>
          <a:ext cx="5329460" cy="5329460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AB74-C423-4588-9CAC-D87DE40A4ECA}">
      <dsp:nvSpPr>
        <dsp:cNvPr id="0" name=""/>
        <dsp:cNvSpPr/>
      </dsp:nvSpPr>
      <dsp:spPr>
        <a:xfrm>
          <a:off x="444619" y="304240"/>
          <a:ext cx="7018918" cy="608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community food retail </a:t>
          </a:r>
          <a:endParaRPr lang="en-GB" sz="2800" kern="1200" dirty="0"/>
        </a:p>
      </dsp:txBody>
      <dsp:txXfrm>
        <a:off x="444619" y="304240"/>
        <a:ext cx="7018918" cy="608796"/>
      </dsp:txXfrm>
    </dsp:sp>
    <dsp:sp modelId="{8198A41A-917A-4AB6-ADF6-B1729B516464}">
      <dsp:nvSpPr>
        <dsp:cNvPr id="0" name=""/>
        <dsp:cNvSpPr/>
      </dsp:nvSpPr>
      <dsp:spPr>
        <a:xfrm>
          <a:off x="64122" y="228140"/>
          <a:ext cx="760995" cy="760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AB79C-74C9-4FAA-9001-F3116727FD18}">
      <dsp:nvSpPr>
        <dsp:cNvPr id="0" name=""/>
        <dsp:cNvSpPr/>
      </dsp:nvSpPr>
      <dsp:spPr>
        <a:xfrm>
          <a:off x="793657" y="1151231"/>
          <a:ext cx="6669881" cy="741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different models in practice</a:t>
          </a:r>
          <a:endParaRPr lang="en-GB" sz="2800" kern="1200" dirty="0"/>
        </a:p>
      </dsp:txBody>
      <dsp:txXfrm>
        <a:off x="793657" y="1151231"/>
        <a:ext cx="6669881" cy="741520"/>
      </dsp:txXfrm>
    </dsp:sp>
    <dsp:sp modelId="{0F00D242-6AD8-4497-9DF3-676C7AFF10CE}">
      <dsp:nvSpPr>
        <dsp:cNvPr id="0" name=""/>
        <dsp:cNvSpPr/>
      </dsp:nvSpPr>
      <dsp:spPr>
        <a:xfrm>
          <a:off x="413159" y="1141493"/>
          <a:ext cx="760995" cy="760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ACE8D-203C-4B1C-9C9E-B7B679571B9C}">
      <dsp:nvSpPr>
        <dsp:cNvPr id="0" name=""/>
        <dsp:cNvSpPr/>
      </dsp:nvSpPr>
      <dsp:spPr>
        <a:xfrm>
          <a:off x="779917" y="2162476"/>
          <a:ext cx="6684555" cy="608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 hope and trouble…</a:t>
          </a:r>
          <a:endParaRPr lang="en-GB" sz="2800" kern="1200" dirty="0"/>
        </a:p>
      </dsp:txBody>
      <dsp:txXfrm>
        <a:off x="779917" y="2162476"/>
        <a:ext cx="6684555" cy="608796"/>
      </dsp:txXfrm>
    </dsp:sp>
    <dsp:sp modelId="{CA65FF7F-8FB8-4DEB-BFB8-0A0F6021976F}">
      <dsp:nvSpPr>
        <dsp:cNvPr id="0" name=""/>
        <dsp:cNvSpPr/>
      </dsp:nvSpPr>
      <dsp:spPr>
        <a:xfrm>
          <a:off x="263691" y="2048530"/>
          <a:ext cx="760995" cy="760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7F17-1D6F-4B4E-9C22-2104461E1769}">
      <dsp:nvSpPr>
        <dsp:cNvPr id="0" name=""/>
        <dsp:cNvSpPr/>
      </dsp:nvSpPr>
      <dsp:spPr>
        <a:xfrm>
          <a:off x="541096" y="3004116"/>
          <a:ext cx="6979612" cy="8570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Q&amp;As and group</a:t>
          </a:r>
          <a:r>
            <a:rPr lang="en-US" sz="2800" kern="1200" baseline="0" dirty="0" smtClean="0"/>
            <a:t> discussion</a:t>
          </a:r>
          <a:endParaRPr lang="en-US" sz="2800" kern="1200" dirty="0"/>
        </a:p>
      </dsp:txBody>
      <dsp:txXfrm>
        <a:off x="541096" y="3004116"/>
        <a:ext cx="6979612" cy="857082"/>
      </dsp:txXfrm>
    </dsp:sp>
    <dsp:sp modelId="{9B36AEBC-3DD6-40D9-91DD-047B92D2BCEC}">
      <dsp:nvSpPr>
        <dsp:cNvPr id="0" name=""/>
        <dsp:cNvSpPr/>
      </dsp:nvSpPr>
      <dsp:spPr>
        <a:xfrm>
          <a:off x="18918" y="3004119"/>
          <a:ext cx="760995" cy="760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925AA-D195-49AE-82C0-1566B4F20BE6}">
      <dsp:nvSpPr>
        <dsp:cNvPr id="0" name=""/>
        <dsp:cNvSpPr/>
      </dsp:nvSpPr>
      <dsp:spPr>
        <a:xfrm rot="6137003">
          <a:off x="3950442" y="26087"/>
          <a:ext cx="837910" cy="17601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3782694" y="626839"/>
        <a:ext cx="1173407" cy="558606"/>
      </dsp:txXfrm>
    </dsp:sp>
    <dsp:sp modelId="{C3B09C57-3F80-44A8-BA1F-DEFDF8F713C6}">
      <dsp:nvSpPr>
        <dsp:cNvPr id="0" name=""/>
        <dsp:cNvSpPr/>
      </dsp:nvSpPr>
      <dsp:spPr>
        <a:xfrm>
          <a:off x="3676539" y="298038"/>
          <a:ext cx="817181" cy="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343E2-9B18-4B71-B9C5-A715FDF4E4B8}">
      <dsp:nvSpPr>
        <dsp:cNvPr id="0" name=""/>
        <dsp:cNvSpPr/>
      </dsp:nvSpPr>
      <dsp:spPr>
        <a:xfrm rot="5400000">
          <a:off x="524645" y="1283688"/>
          <a:ext cx="1033748" cy="13771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>
              <a:solidFill>
                <a:schemeClr val="accent1"/>
              </a:solidFill>
            </a:rPr>
            <a:t>Food coops</a:t>
          </a:r>
          <a:endParaRPr lang="en-GB" sz="2100" kern="1200" dirty="0">
            <a:solidFill>
              <a:schemeClr val="accent1"/>
            </a:solidFill>
          </a:endParaRPr>
        </a:p>
      </dsp:txBody>
      <dsp:txXfrm rot="-5400000">
        <a:off x="582459" y="1627695"/>
        <a:ext cx="918120" cy="689166"/>
      </dsp:txXfrm>
    </dsp:sp>
    <dsp:sp modelId="{767CEABC-BB4A-4B35-B2F8-F857394095B4}">
      <dsp:nvSpPr>
        <dsp:cNvPr id="0" name=""/>
        <dsp:cNvSpPr/>
      </dsp:nvSpPr>
      <dsp:spPr>
        <a:xfrm rot="5400000">
          <a:off x="2085446" y="588431"/>
          <a:ext cx="2031112" cy="270198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kern="1200" dirty="0" smtClean="0"/>
            <a:t>Social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kern="1200" dirty="0" smtClean="0"/>
            <a:t>Supermarkets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 dirty="0"/>
        </a:p>
      </dsp:txBody>
      <dsp:txXfrm rot="-5400000">
        <a:off x="2200339" y="1262389"/>
        <a:ext cx="1801326" cy="1354074"/>
      </dsp:txXfrm>
    </dsp:sp>
    <dsp:sp modelId="{49A4B36F-5D73-4696-970F-8D7EA15D1853}">
      <dsp:nvSpPr>
        <dsp:cNvPr id="0" name=""/>
        <dsp:cNvSpPr/>
      </dsp:nvSpPr>
      <dsp:spPr>
        <a:xfrm>
          <a:off x="1965296" y="1719754"/>
          <a:ext cx="790820" cy="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DF6D9-CF9F-403A-8FFB-490F1663B9BD}">
      <dsp:nvSpPr>
        <dsp:cNvPr id="0" name=""/>
        <dsp:cNvSpPr/>
      </dsp:nvSpPr>
      <dsp:spPr>
        <a:xfrm rot="5400000">
          <a:off x="4120707" y="1789785"/>
          <a:ext cx="1438092" cy="63704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 dirty="0"/>
        </a:p>
      </dsp:txBody>
      <dsp:txXfrm rot="-5400000">
        <a:off x="4597832" y="1562192"/>
        <a:ext cx="483841" cy="1092236"/>
      </dsp:txXfrm>
    </dsp:sp>
    <dsp:sp modelId="{FF6FE013-1A4A-4C8D-AD42-FECE393FAE14}">
      <dsp:nvSpPr>
        <dsp:cNvPr id="0" name=""/>
        <dsp:cNvSpPr/>
      </dsp:nvSpPr>
      <dsp:spPr>
        <a:xfrm rot="5400000">
          <a:off x="3617554" y="2237867"/>
          <a:ext cx="951225" cy="18349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Food clubs</a:t>
          </a:r>
          <a:endParaRPr lang="en-GB" sz="2100" kern="1200" dirty="0"/>
        </a:p>
      </dsp:txBody>
      <dsp:txXfrm rot="-5400000">
        <a:off x="3481512" y="2838275"/>
        <a:ext cx="1223310" cy="634150"/>
      </dsp:txXfrm>
    </dsp:sp>
    <dsp:sp modelId="{7EF86A6D-01AA-4BB8-A4F9-A62FD19EE5AA}">
      <dsp:nvSpPr>
        <dsp:cNvPr id="0" name=""/>
        <dsp:cNvSpPr/>
      </dsp:nvSpPr>
      <dsp:spPr>
        <a:xfrm>
          <a:off x="3676539" y="3216198"/>
          <a:ext cx="817181" cy="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3CBCB-1BC6-4490-8784-8BEFEF6EFBDD}">
      <dsp:nvSpPr>
        <dsp:cNvPr id="0" name=""/>
        <dsp:cNvSpPr/>
      </dsp:nvSpPr>
      <dsp:spPr>
        <a:xfrm rot="5400000">
          <a:off x="1609239" y="2519498"/>
          <a:ext cx="1183206" cy="143412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Food pantries</a:t>
          </a:r>
          <a:endParaRPr lang="en-GB" sz="2100" kern="1200" dirty="0"/>
        </a:p>
      </dsp:txBody>
      <dsp:txXfrm rot="-5400000">
        <a:off x="1722800" y="2842159"/>
        <a:ext cx="956084" cy="788804"/>
      </dsp:txXfrm>
    </dsp:sp>
    <dsp:sp modelId="{07A18FE1-7423-4E2B-8965-296001E55898}">
      <dsp:nvSpPr>
        <dsp:cNvPr id="0" name=""/>
        <dsp:cNvSpPr/>
      </dsp:nvSpPr>
      <dsp:spPr>
        <a:xfrm rot="5400000">
          <a:off x="1418158" y="3237300"/>
          <a:ext cx="1060702" cy="210891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solidFill>
                <a:schemeClr val="accent1"/>
              </a:solidFill>
            </a:rPr>
            <a:t>Fruit &amp; veg schemes</a:t>
          </a:r>
          <a:endParaRPr lang="en-GB" sz="1900" kern="1200" dirty="0">
            <a:solidFill>
              <a:schemeClr val="accent1"/>
            </a:solidFill>
          </a:endParaRPr>
        </a:p>
      </dsp:txBody>
      <dsp:txXfrm rot="-5400000">
        <a:off x="1245538" y="3938190"/>
        <a:ext cx="1405942" cy="707134"/>
      </dsp:txXfrm>
    </dsp:sp>
    <dsp:sp modelId="{E3573B7E-3306-4C4E-9E0E-98C927B56378}">
      <dsp:nvSpPr>
        <dsp:cNvPr id="0" name=""/>
        <dsp:cNvSpPr/>
      </dsp:nvSpPr>
      <dsp:spPr>
        <a:xfrm>
          <a:off x="1799766" y="4227438"/>
          <a:ext cx="790820" cy="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90BC4-600A-4877-9925-ED78CE25AFC5}">
      <dsp:nvSpPr>
        <dsp:cNvPr id="0" name=""/>
        <dsp:cNvSpPr/>
      </dsp:nvSpPr>
      <dsp:spPr>
        <a:xfrm rot="5400000">
          <a:off x="3474904" y="3341267"/>
          <a:ext cx="948405" cy="18562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accent1"/>
              </a:solidFill>
            </a:rPr>
            <a:t>Mobile fruit &amp; veg vans</a:t>
          </a:r>
          <a:endParaRPr lang="en-GB" sz="2000" kern="1200" dirty="0">
            <a:solidFill>
              <a:schemeClr val="accent1"/>
            </a:solidFill>
          </a:endParaRPr>
        </a:p>
      </dsp:txBody>
      <dsp:txXfrm rot="-5400000">
        <a:off x="3330359" y="3953253"/>
        <a:ext cx="1237494" cy="632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B1C41-6710-438D-B7E0-8CF5198EE34E}">
      <dsp:nvSpPr>
        <dsp:cNvPr id="0" name=""/>
        <dsp:cNvSpPr/>
      </dsp:nvSpPr>
      <dsp:spPr>
        <a:xfrm>
          <a:off x="-5332604" y="-816644"/>
          <a:ext cx="6349825" cy="6349825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7F4D9-B3F5-4626-BDA1-7479B6804AB5}">
      <dsp:nvSpPr>
        <dsp:cNvPr id="0" name=""/>
        <dsp:cNvSpPr/>
      </dsp:nvSpPr>
      <dsp:spPr>
        <a:xfrm>
          <a:off x="532564" y="362607"/>
          <a:ext cx="7022974" cy="725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939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3800" kern="1200" dirty="0" smtClean="0"/>
            <a:t>Business model  </a:t>
          </a:r>
        </a:p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 dirty="0"/>
        </a:p>
      </dsp:txBody>
      <dsp:txXfrm>
        <a:off x="532564" y="362607"/>
        <a:ext cx="7022974" cy="725592"/>
      </dsp:txXfrm>
    </dsp:sp>
    <dsp:sp modelId="{F0B35D7A-C801-4757-A0BB-BDABE1B07CAC}">
      <dsp:nvSpPr>
        <dsp:cNvPr id="0" name=""/>
        <dsp:cNvSpPr/>
      </dsp:nvSpPr>
      <dsp:spPr>
        <a:xfrm>
          <a:off x="79069" y="271908"/>
          <a:ext cx="906990" cy="906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66C66-48BC-4535-B0F1-7C0EE3DA237F}">
      <dsp:nvSpPr>
        <dsp:cNvPr id="0" name=""/>
        <dsp:cNvSpPr/>
      </dsp:nvSpPr>
      <dsp:spPr>
        <a:xfrm>
          <a:off x="948562" y="1420567"/>
          <a:ext cx="6606975" cy="786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939" tIns="96520" rIns="96520" bIns="965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3800" kern="1200" dirty="0" smtClean="0"/>
            <a:t>Food Supply </a:t>
          </a:r>
        </a:p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300" kern="1200" dirty="0"/>
        </a:p>
      </dsp:txBody>
      <dsp:txXfrm>
        <a:off x="948562" y="1420567"/>
        <a:ext cx="6606975" cy="786824"/>
      </dsp:txXfrm>
    </dsp:sp>
    <dsp:sp modelId="{015F46CA-9DD8-49EF-99F9-040CD2689E0A}">
      <dsp:nvSpPr>
        <dsp:cNvPr id="0" name=""/>
        <dsp:cNvSpPr/>
      </dsp:nvSpPr>
      <dsp:spPr>
        <a:xfrm>
          <a:off x="495067" y="1360485"/>
          <a:ext cx="906990" cy="906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1154D-BF4E-475E-BC51-C9CF56679B8D}">
      <dsp:nvSpPr>
        <dsp:cNvPr id="0" name=""/>
        <dsp:cNvSpPr/>
      </dsp:nvSpPr>
      <dsp:spPr>
        <a:xfrm>
          <a:off x="948562" y="2539760"/>
          <a:ext cx="6606975" cy="725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939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Membership criteria</a:t>
          </a:r>
          <a:endParaRPr lang="en-GB" sz="3800" kern="1200" dirty="0"/>
        </a:p>
      </dsp:txBody>
      <dsp:txXfrm>
        <a:off x="948562" y="2539760"/>
        <a:ext cx="6606975" cy="725592"/>
      </dsp:txXfrm>
    </dsp:sp>
    <dsp:sp modelId="{F164B165-74CE-4C5A-88CF-37EE8CD06BAE}">
      <dsp:nvSpPr>
        <dsp:cNvPr id="0" name=""/>
        <dsp:cNvSpPr/>
      </dsp:nvSpPr>
      <dsp:spPr>
        <a:xfrm>
          <a:off x="495067" y="2449061"/>
          <a:ext cx="906990" cy="906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BD2C3-03DD-427A-B489-F9DDE8240CEB}">
      <dsp:nvSpPr>
        <dsp:cNvPr id="0" name=""/>
        <dsp:cNvSpPr/>
      </dsp:nvSpPr>
      <dsp:spPr>
        <a:xfrm>
          <a:off x="532564" y="3628337"/>
          <a:ext cx="7022974" cy="725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939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Additional services </a:t>
          </a:r>
          <a:endParaRPr lang="en-GB" sz="3800" kern="1200" dirty="0"/>
        </a:p>
      </dsp:txBody>
      <dsp:txXfrm>
        <a:off x="532564" y="3628337"/>
        <a:ext cx="7022974" cy="725592"/>
      </dsp:txXfrm>
    </dsp:sp>
    <dsp:sp modelId="{280EF988-7F9D-44F3-A485-6DAAA9D20012}">
      <dsp:nvSpPr>
        <dsp:cNvPr id="0" name=""/>
        <dsp:cNvSpPr/>
      </dsp:nvSpPr>
      <dsp:spPr>
        <a:xfrm>
          <a:off x="79069" y="3537638"/>
          <a:ext cx="906990" cy="906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E617-687B-D344-BE2E-357D92B37D96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77AF3-DB2B-6A4A-8D6C-BDD94D3D4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5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68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9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0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7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92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3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8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2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8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8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77AF3-DB2B-6A4A-8D6C-BDD94D3D40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7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1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25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4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02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42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7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82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2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06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6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5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21/09/2019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9DA5E-395A-4E74-88E4-7AC240E4F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95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opa.Saxena@coventry.ac.uk" TargetMode="External"/><Relationship Id="rId4" Type="http://schemas.openxmlformats.org/officeDocument/2006/relationships/hyperlink" Target="mailto:robin@northamptonhopecentre.org.uk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38" t="5285" r="412" b="32011"/>
          <a:stretch/>
        </p:blipFill>
        <p:spPr>
          <a:xfrm>
            <a:off x="1880744" y="772743"/>
            <a:ext cx="8538972" cy="262647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76760" y="3893957"/>
            <a:ext cx="10687167" cy="2285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500" dirty="0" smtClean="0"/>
              <a:t>Community Food Retail:</a:t>
            </a:r>
          </a:p>
          <a:p>
            <a:r>
              <a:rPr lang="en-GB" sz="4400" dirty="0" smtClean="0"/>
              <a:t>social supermarkets, food pantries &amp; food clubs in Britain</a:t>
            </a:r>
          </a:p>
          <a:p>
            <a:r>
              <a:rPr lang="en-GB" sz="3600" dirty="0" smtClean="0"/>
              <a:t>21 September 2019</a:t>
            </a:r>
          </a:p>
          <a:p>
            <a:endParaRPr lang="en-GB" sz="2000" dirty="0" smtClean="0"/>
          </a:p>
          <a:p>
            <a:r>
              <a:rPr lang="en-GB" sz="2900" i="1" dirty="0" err="1" smtClean="0"/>
              <a:t>Dr.</a:t>
            </a:r>
            <a:r>
              <a:rPr lang="en-GB" sz="2900" i="1" dirty="0" smtClean="0"/>
              <a:t> Lopa Patnaik Saxena </a:t>
            </a:r>
            <a:r>
              <a:rPr lang="en-GB" sz="2900" dirty="0" smtClean="0"/>
              <a:t>(Coventry University) &amp; </a:t>
            </a:r>
            <a:r>
              <a:rPr lang="en-GB" sz="2900" i="1" dirty="0" smtClean="0"/>
              <a:t>Robin Burgess </a:t>
            </a:r>
            <a:r>
              <a:rPr lang="en-GB" sz="2900" dirty="0" smtClean="0"/>
              <a:t>(Northampton Hope Centre)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778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 </a:t>
            </a:r>
            <a:r>
              <a:rPr lang="en-GB" sz="3600" dirty="0" smtClean="0"/>
              <a:t>Food Supply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54961" cy="4351338"/>
          </a:xfrm>
        </p:spPr>
        <p:txBody>
          <a:bodyPr/>
          <a:lstStyle/>
          <a:p>
            <a:r>
              <a:rPr lang="en-GB" dirty="0" smtClean="0"/>
              <a:t>issues of getting enough and diversity of offer  </a:t>
            </a:r>
            <a:endParaRPr lang="en-GB" dirty="0"/>
          </a:p>
          <a:p>
            <a:r>
              <a:rPr lang="en-GB" dirty="0" smtClean="0"/>
              <a:t>no </a:t>
            </a:r>
            <a:r>
              <a:rPr lang="en-GB" dirty="0"/>
              <a:t>control over </a:t>
            </a:r>
            <a:r>
              <a:rPr lang="en-GB" dirty="0" smtClean="0"/>
              <a:t>the type </a:t>
            </a:r>
            <a:r>
              <a:rPr lang="en-GB" dirty="0"/>
              <a:t>nor volume of </a:t>
            </a:r>
            <a:r>
              <a:rPr lang="en-GB" dirty="0" smtClean="0"/>
              <a:t>food </a:t>
            </a:r>
          </a:p>
          <a:p>
            <a:r>
              <a:rPr lang="en-GB" dirty="0" smtClean="0"/>
              <a:t>reliance </a:t>
            </a:r>
            <a:r>
              <a:rPr lang="en-GB" dirty="0"/>
              <a:t>on </a:t>
            </a:r>
            <a:r>
              <a:rPr lang="en-GB" dirty="0" smtClean="0"/>
              <a:t>food surplus  -- unpredictability</a:t>
            </a:r>
            <a:r>
              <a:rPr lang="en-GB" dirty="0"/>
              <a:t>, nutritional content, logistics of </a:t>
            </a:r>
            <a:r>
              <a:rPr lang="en-GB" dirty="0" smtClean="0"/>
              <a:t>redistribution </a:t>
            </a:r>
          </a:p>
          <a:p>
            <a:r>
              <a:rPr lang="en-GB" dirty="0" smtClean="0"/>
              <a:t>farms </a:t>
            </a:r>
            <a:r>
              <a:rPr lang="en-GB" dirty="0"/>
              <a:t>as </a:t>
            </a:r>
            <a:r>
              <a:rPr lang="en-GB" dirty="0" smtClean="0"/>
              <a:t>suppliers or growing themselves -- very </a:t>
            </a:r>
            <a:r>
              <a:rPr lang="en-GB" dirty="0"/>
              <a:t>few local </a:t>
            </a:r>
            <a:r>
              <a:rPr lang="en-GB" dirty="0" smtClean="0"/>
              <a:t>projects </a:t>
            </a:r>
            <a:r>
              <a:rPr lang="en-GB" dirty="0"/>
              <a:t>tuned into </a:t>
            </a:r>
            <a:r>
              <a:rPr lang="en-GB" dirty="0" smtClean="0"/>
              <a:t>this </a:t>
            </a:r>
          </a:p>
          <a:p>
            <a:r>
              <a:rPr lang="en-GB" dirty="0"/>
              <a:t>n</a:t>
            </a:r>
            <a:r>
              <a:rPr lang="en-GB" dirty="0" smtClean="0"/>
              <a:t>eed to engage with community growers?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106" y="1570805"/>
            <a:ext cx="1426588" cy="218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3872955"/>
            <a:ext cx="154851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1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 </a:t>
            </a:r>
            <a:r>
              <a:rPr lang="en-GB" sz="3600" dirty="0" smtClean="0"/>
              <a:t>Additional or Add-on Services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443452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 retail outlet only with add-on services available if needed?</a:t>
            </a:r>
          </a:p>
          <a:p>
            <a:r>
              <a:rPr lang="en-GB" dirty="0" smtClean="0"/>
              <a:t>services conditional on membership? </a:t>
            </a:r>
          </a:p>
          <a:p>
            <a:r>
              <a:rPr lang="en-GB" dirty="0"/>
              <a:t>d</a:t>
            </a:r>
            <a:r>
              <a:rPr lang="en-GB" dirty="0" smtClean="0"/>
              <a:t>ebate over assumption of personal ‘pathology’ as the cause of poverty </a:t>
            </a:r>
          </a:p>
          <a:p>
            <a:r>
              <a:rPr lang="en-GB" dirty="0" smtClean="0"/>
              <a:t>masking of the real problems -- the need to campaign for better wages and benefits</a:t>
            </a:r>
          </a:p>
          <a:p>
            <a:r>
              <a:rPr lang="en-GB" dirty="0" smtClean="0"/>
              <a:t>Could CFR be a provider of the kind of help needed or simply be a signposting service to services that are already stretched?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256" y="1408898"/>
            <a:ext cx="1534444" cy="214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245" y="3646917"/>
            <a:ext cx="1541206" cy="18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2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081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Points to reflect on...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5845"/>
            <a:ext cx="10515600" cy="50144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What is CFR for? For whom?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400" dirty="0"/>
              <a:t>Food Retail ……………………………… Support/Add-on services</a:t>
            </a:r>
          </a:p>
          <a:p>
            <a:pPr marL="0" indent="0" algn="ctr">
              <a:buNone/>
            </a:pPr>
            <a:r>
              <a:rPr lang="en-GB" sz="2400" dirty="0"/>
              <a:t>Cheap food ………………………………………. Healthy food</a:t>
            </a:r>
          </a:p>
          <a:p>
            <a:pPr marL="0" indent="0" algn="ctr">
              <a:buNone/>
            </a:pPr>
            <a:r>
              <a:rPr lang="en-GB" sz="2400" dirty="0"/>
              <a:t>Targeted ………………………………………………. Open</a:t>
            </a:r>
          </a:p>
          <a:p>
            <a:pPr marL="0" indent="0" algn="ctr">
              <a:buNone/>
            </a:pPr>
            <a:r>
              <a:rPr lang="en-GB" sz="2400" dirty="0"/>
              <a:t>Food poverty ……………………………….Food waste</a:t>
            </a:r>
          </a:p>
          <a:p>
            <a:pPr marL="0" indent="0" algn="ctr">
              <a:buNone/>
            </a:pPr>
            <a:r>
              <a:rPr lang="en-GB" sz="2400" dirty="0" smtClean="0"/>
              <a:t>Short-term …………………………………Long-term </a:t>
            </a:r>
          </a:p>
          <a:p>
            <a:pPr marL="0" indent="0" algn="ctr">
              <a:buNone/>
            </a:pPr>
            <a:r>
              <a:rPr lang="en-GB" sz="2400" dirty="0" smtClean="0"/>
              <a:t>Third sector…………………..</a:t>
            </a:r>
            <a:r>
              <a:rPr lang="en-GB" sz="2400" dirty="0" err="1" smtClean="0"/>
              <a:t>Govt</a:t>
            </a:r>
            <a:endParaRPr lang="en-GB" sz="2400" dirty="0" smtClean="0"/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…</a:t>
            </a:r>
            <a:r>
              <a:rPr lang="en-GB" sz="2000" i="1" dirty="0" smtClean="0"/>
              <a:t>no place for hunger in our communities</a:t>
            </a:r>
          </a:p>
          <a:p>
            <a:pPr marL="0" indent="0" algn="ctr">
              <a:buNone/>
            </a:pPr>
            <a:r>
              <a:rPr lang="en-GB" sz="2000" i="1" dirty="0" smtClean="0"/>
              <a:t>… food surplus redistribution is not the solution for food poverty</a:t>
            </a:r>
          </a:p>
          <a:p>
            <a:pPr marL="0" indent="0" algn="ctr">
              <a:buNone/>
            </a:pPr>
            <a:r>
              <a:rPr lang="en-GB" sz="2000" dirty="0" smtClean="0"/>
              <a:t>... </a:t>
            </a:r>
            <a:r>
              <a:rPr lang="en-GB" sz="2000" i="1" dirty="0"/>
              <a:t>n</a:t>
            </a:r>
            <a:r>
              <a:rPr lang="en-GB" sz="2000" i="1" dirty="0" smtClean="0"/>
              <a:t>eed for a </a:t>
            </a:r>
            <a:r>
              <a:rPr lang="en-GB" sz="2000" i="1" dirty="0"/>
              <a:t>joined-up approach to tackling household food </a:t>
            </a:r>
            <a:r>
              <a:rPr lang="en-GB" sz="2000" i="1" dirty="0" smtClean="0"/>
              <a:t>security &amp; wider structural changes</a:t>
            </a:r>
          </a:p>
        </p:txBody>
      </p:sp>
    </p:spTree>
    <p:extLst>
      <p:ext uri="{BB962C8B-B14F-4D97-AF65-F5344CB8AC3E}">
        <p14:creationId xmlns:p14="http://schemas.microsoft.com/office/powerpoint/2010/main" val="202571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331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8436"/>
            <a:ext cx="10515600" cy="4948527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3600" dirty="0" smtClean="0"/>
              <a:t>Q&amp;As </a:t>
            </a:r>
          </a:p>
          <a:p>
            <a:pPr marL="0" indent="0" algn="ctr">
              <a:buNone/>
            </a:pPr>
            <a:endParaRPr lang="en-GB" sz="3200" dirty="0" smtClean="0"/>
          </a:p>
          <a:p>
            <a:pPr marL="0" indent="0" algn="ctr">
              <a:buNone/>
            </a:pPr>
            <a:r>
              <a:rPr lang="en-GB" sz="3600" dirty="0" smtClean="0"/>
              <a:t>group discussion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65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i="1" dirty="0" smtClean="0"/>
              <a:t>Thank you</a:t>
            </a:r>
          </a:p>
          <a:p>
            <a:pPr marL="0" indent="0" algn="ctr">
              <a:buNone/>
            </a:pPr>
            <a:endParaRPr lang="en-GB" sz="4000" i="1" dirty="0" smtClean="0"/>
          </a:p>
          <a:p>
            <a:pPr marL="0" indent="0" algn="ctr">
              <a:buNone/>
            </a:pPr>
            <a:r>
              <a:rPr lang="en-GB" sz="2400" dirty="0" smtClean="0">
                <a:hlinkClick r:id="rId3"/>
              </a:rPr>
              <a:t>Lopa.Saxena@coventry.ac.uk</a:t>
            </a:r>
            <a:endParaRPr lang="en-GB" sz="2400" dirty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 smtClean="0">
                <a:hlinkClick r:id="rId4"/>
              </a:rPr>
              <a:t>robin@northamptonhopecentre.org.uk</a:t>
            </a:r>
            <a:endParaRPr lang="en-GB" sz="2400" dirty="0" smtClean="0"/>
          </a:p>
          <a:p>
            <a:pPr marL="0" indent="0" algn="ctr">
              <a:buNone/>
            </a:pPr>
            <a:endParaRPr lang="en-GB" sz="4000" dirty="0" smtClean="0"/>
          </a:p>
        </p:txBody>
      </p:sp>
    </p:spTree>
    <p:extLst>
      <p:ext uri="{BB962C8B-B14F-4D97-AF65-F5344CB8AC3E}">
        <p14:creationId xmlns:p14="http://schemas.microsoft.com/office/powerpoint/2010/main" val="38603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667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Outline of today’s session</a:t>
            </a:r>
            <a:endParaRPr lang="en-GB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604244"/>
              </p:ext>
            </p:extLst>
          </p:nvPr>
        </p:nvGraphicFramePr>
        <p:xfrm>
          <a:off x="838200" y="1493116"/>
          <a:ext cx="7520709" cy="395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33384" y="2644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6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8587"/>
            <a:ext cx="10515600" cy="85951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is community </a:t>
            </a:r>
            <a:r>
              <a:rPr lang="en-GB" sz="3600" dirty="0"/>
              <a:t>f</a:t>
            </a:r>
            <a:r>
              <a:rPr lang="en-GB" sz="3600" dirty="0" smtClean="0"/>
              <a:t>ood retail?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243" y="1224645"/>
            <a:ext cx="5422557" cy="5171758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64075429"/>
              </p:ext>
            </p:extLst>
          </p:nvPr>
        </p:nvGraphicFramePr>
        <p:xfrm>
          <a:off x="2755556" y="1418105"/>
          <a:ext cx="6351373" cy="497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94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591799" cy="648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Key aspects of SSMs, food pantries &amp; food clubs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1219200" y="1169659"/>
            <a:ext cx="416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/>
                </a:solidFill>
              </a:rPr>
              <a:t>Food …</a:t>
            </a:r>
            <a:endParaRPr lang="en-GB" sz="3200" i="1" dirty="0">
              <a:solidFill>
                <a:schemeClr val="accent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0179" y="1868018"/>
            <a:ext cx="51738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primarily stock food surplus (some non-food goods)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food sold at highly discounted prices, especially directed at those on </a:t>
            </a:r>
            <a:r>
              <a:rPr lang="en-GB" sz="2400" dirty="0" smtClean="0"/>
              <a:t>low-incomes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6719262" y="1551059"/>
            <a:ext cx="4786937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/>
              <a:t>wraparound support (variable</a:t>
            </a:r>
            <a:r>
              <a:rPr lang="en-GB" sz="23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smtClean="0"/>
              <a:t>food used as </a:t>
            </a:r>
            <a:r>
              <a:rPr lang="en-GB" sz="2300" dirty="0"/>
              <a:t>a catalyst, to build relationships, to bring changes in people’s </a:t>
            </a:r>
            <a:r>
              <a:rPr lang="en-GB" sz="2300" dirty="0" smtClean="0"/>
              <a:t>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/>
              <a:t>food </a:t>
            </a:r>
            <a:r>
              <a:rPr lang="en-GB" sz="2300" dirty="0" smtClean="0"/>
              <a:t>used to </a:t>
            </a:r>
            <a:r>
              <a:rPr lang="en-GB" sz="2300" dirty="0"/>
              <a:t>facilitate a sense of belonging and </a:t>
            </a:r>
            <a:r>
              <a:rPr lang="en-GB" sz="2300" dirty="0" smtClean="0"/>
              <a:t>community</a:t>
            </a:r>
          </a:p>
          <a:p>
            <a:endParaRPr lang="en-GB" sz="2300" i="1" dirty="0"/>
          </a:p>
        </p:txBody>
      </p:sp>
      <p:sp>
        <p:nvSpPr>
          <p:cNvPr id="8" name="Rectangle 7"/>
          <p:cNvSpPr/>
          <p:nvPr/>
        </p:nvSpPr>
        <p:spPr>
          <a:xfrm>
            <a:off x="7029930" y="1161104"/>
            <a:ext cx="4668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/>
                </a:solidFill>
              </a:rPr>
              <a:t>Beyond food provision…</a:t>
            </a:r>
            <a:endParaRPr lang="en-GB" sz="3200" i="1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5904" y="5284338"/>
            <a:ext cx="8434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2"/>
                </a:solidFill>
              </a:rPr>
              <a:t>non-profit </a:t>
            </a:r>
            <a:r>
              <a:rPr lang="en-GB" sz="3200" dirty="0">
                <a:solidFill>
                  <a:schemeClr val="accent2"/>
                </a:solidFill>
              </a:rPr>
              <a:t>business model (social </a:t>
            </a:r>
            <a:r>
              <a:rPr lang="en-GB" sz="3200" dirty="0" smtClean="0">
                <a:solidFill>
                  <a:schemeClr val="accent2"/>
                </a:solidFill>
              </a:rPr>
              <a:t>enterprise)</a:t>
            </a:r>
            <a:endParaRPr lang="en-GB" sz="3200" dirty="0">
              <a:solidFill>
                <a:schemeClr val="accent2"/>
              </a:solidFill>
            </a:endParaRPr>
          </a:p>
          <a:p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2415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52" y="365125"/>
            <a:ext cx="10339647" cy="64885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Broadly 4 types in Britain … and a rapidly growing sector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14152" y="1384683"/>
            <a:ext cx="6613071" cy="5259820"/>
            <a:chOff x="0" y="0"/>
            <a:chExt cx="6257925" cy="5981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9" t="14231" r="5782" b="5201"/>
            <a:stretch/>
          </p:blipFill>
          <p:spPr bwMode="auto">
            <a:xfrm>
              <a:off x="38100" y="0"/>
              <a:ext cx="2800350" cy="45713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4" t="13595" r="5939" b="5419"/>
            <a:stretch/>
          </p:blipFill>
          <p:spPr bwMode="auto">
            <a:xfrm>
              <a:off x="2933700" y="0"/>
              <a:ext cx="2768600" cy="457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5625" y="5743575"/>
              <a:ext cx="869315" cy="2381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8850" y="5743575"/>
              <a:ext cx="611505" cy="2209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3425" y="5391150"/>
              <a:ext cx="1076325" cy="243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5762625"/>
              <a:ext cx="1393190" cy="17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33700" y="4667250"/>
              <a:ext cx="3324225" cy="495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GB" sz="1200" kern="1200" dirty="0">
                  <a:solidFill>
                    <a:srgbClr val="000000"/>
                  </a:solidFill>
                  <a:effectLst/>
                  <a:latin typeface="Calibri" charset="0"/>
                  <a:ea typeface="等线" charset="-122"/>
                  <a:cs typeface="Times New Roman" charset="0"/>
                </a:rPr>
                <a:t>‘parent’ SSMs with branches/franchises </a:t>
              </a:r>
              <a:endParaRPr lang="en-GB" sz="1000" dirty="0">
                <a:effectLst/>
                <a:latin typeface="Calibri" charset="0"/>
                <a:ea typeface="等线" charset="-122"/>
                <a:cs typeface="Times New Roman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GB" sz="1200" kern="1200" dirty="0">
                  <a:solidFill>
                    <a:srgbClr val="000000"/>
                  </a:solidFill>
                  <a:effectLst/>
                  <a:latin typeface="Calibri" charset="0"/>
                  <a:ea typeface="等线" charset="-122"/>
                  <a:cs typeface="Times New Roman" charset="0"/>
                </a:rPr>
                <a:t>                     (as of Oct 2017)</a:t>
              </a:r>
              <a:endParaRPr lang="en-GB" sz="1000" dirty="0">
                <a:effectLst/>
                <a:latin typeface="Calibri" charset="0"/>
                <a:ea typeface="等线" charset="-122"/>
                <a:cs typeface="Times New Roman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5324475"/>
              <a:ext cx="1044575" cy="2870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5400675"/>
              <a:ext cx="1647825" cy="23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450" y="5372100"/>
              <a:ext cx="1631950" cy="259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47650" y="4667048"/>
              <a:ext cx="2533650" cy="4070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GB" sz="1350" kern="1200">
                  <a:solidFill>
                    <a:srgbClr val="000000"/>
                  </a:solidFill>
                  <a:effectLst/>
                  <a:latin typeface="Calibri" charset="0"/>
                  <a:ea typeface="等线" charset="-122"/>
                  <a:cs typeface="Times New Roman" charset="0"/>
                </a:rPr>
                <a:t>         </a:t>
              </a:r>
              <a:r>
                <a:rPr lang="en-GB" sz="1200" kern="1200">
                  <a:solidFill>
                    <a:srgbClr val="000000"/>
                  </a:solidFill>
                  <a:effectLst/>
                  <a:latin typeface="Calibri" charset="0"/>
                  <a:ea typeface="等线" charset="-122"/>
                  <a:cs typeface="Times New Roman" charset="0"/>
                </a:rPr>
                <a:t>seven ‘parent’ SSMs </a:t>
              </a:r>
              <a:endParaRPr lang="en-GB" sz="1200">
                <a:effectLst/>
                <a:latin typeface="Times New Roman" charset="0"/>
                <a:ea typeface="等线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515" y="1209246"/>
            <a:ext cx="4400968" cy="42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87" y="286272"/>
            <a:ext cx="11039007" cy="944068"/>
          </a:xfrm>
        </p:spPr>
        <p:txBody>
          <a:bodyPr>
            <a:noAutofit/>
          </a:bodyPr>
          <a:lstStyle/>
          <a:p>
            <a:r>
              <a:rPr lang="en-GB" sz="3600" dirty="0" smtClean="0"/>
              <a:t>Hope…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87" y="1123950"/>
            <a:ext cx="8486307" cy="52610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i="1" dirty="0">
              <a:sym typeface="Wingdings" panose="05000000000000000000" pitchFamily="2" charset="2"/>
            </a:endParaRPr>
          </a:p>
          <a:p>
            <a:r>
              <a:rPr lang="en-GB" dirty="0"/>
              <a:t>emergency </a:t>
            </a:r>
            <a:r>
              <a:rPr lang="en-GB" dirty="0" smtClean="0"/>
              <a:t>relief </a:t>
            </a:r>
            <a:r>
              <a:rPr lang="en-GB" dirty="0" smtClean="0">
                <a:sym typeface="Wingdings" panose="05000000000000000000" pitchFamily="2" charset="2"/>
              </a:rPr>
              <a:t> non-emergency provision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stigma </a:t>
            </a:r>
            <a:r>
              <a:rPr lang="en-GB" dirty="0"/>
              <a:t>&amp; shame </a:t>
            </a:r>
            <a:r>
              <a:rPr lang="en-GB" dirty="0" smtClean="0">
                <a:sym typeface="Wingdings" panose="05000000000000000000" pitchFamily="2" charset="2"/>
              </a:rPr>
              <a:t> more socially acceptable way; 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a </a:t>
            </a:r>
            <a:r>
              <a:rPr lang="en-GB" i="1" dirty="0" smtClean="0">
                <a:sym typeface="Wingdings" panose="05000000000000000000" pitchFamily="2" charset="2"/>
              </a:rPr>
              <a:t>“sense of dignity” </a:t>
            </a:r>
            <a:endParaRPr lang="en-GB" i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	</a:t>
            </a:r>
          </a:p>
          <a:p>
            <a:r>
              <a:rPr lang="en-GB" dirty="0">
                <a:sym typeface="Wingdings" panose="05000000000000000000" pitchFamily="2" charset="2"/>
              </a:rPr>
              <a:t>n</a:t>
            </a:r>
            <a:r>
              <a:rPr lang="en-GB" dirty="0" smtClean="0">
                <a:sym typeface="Wingdings" panose="05000000000000000000" pitchFamily="2" charset="2"/>
              </a:rPr>
              <a:t>o choice  choice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 smtClean="0"/>
              <a:t>handouts </a:t>
            </a:r>
            <a:r>
              <a:rPr lang="en-GB" dirty="0">
                <a:sym typeface="Wingdings" panose="05000000000000000000" pitchFamily="2" charset="2"/>
              </a:rPr>
              <a:t> “arm around the shoulder”;  </a:t>
            </a:r>
            <a:r>
              <a:rPr lang="en-GB" dirty="0" smtClean="0">
                <a:sym typeface="Wingdings" panose="05000000000000000000" pitchFamily="2" charset="2"/>
              </a:rPr>
              <a:t>“</a:t>
            </a:r>
            <a:r>
              <a:rPr lang="en-GB" dirty="0">
                <a:sym typeface="Wingdings" panose="05000000000000000000" pitchFamily="2" charset="2"/>
              </a:rPr>
              <a:t>a hand up”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 	</a:t>
            </a:r>
            <a:r>
              <a:rPr lang="en-GB" dirty="0" smtClean="0">
                <a:sym typeface="Wingdings" panose="05000000000000000000" pitchFamily="2" charset="2"/>
              </a:rPr>
              <a:t>             </a:t>
            </a:r>
            <a:r>
              <a:rPr lang="en-GB" sz="2400" i="1" dirty="0" smtClean="0">
                <a:sym typeface="Wingdings" panose="05000000000000000000" pitchFamily="2" charset="2"/>
              </a:rPr>
              <a:t>“</a:t>
            </a:r>
            <a:r>
              <a:rPr lang="en-GB" sz="2400" i="1" dirty="0">
                <a:sym typeface="Wingdings" panose="05000000000000000000" pitchFamily="2" charset="2"/>
              </a:rPr>
              <a:t>food isn’t always the only issue”</a:t>
            </a:r>
          </a:p>
          <a:p>
            <a:endParaRPr lang="en-GB" dirty="0" smtClean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88" y="1292188"/>
            <a:ext cx="2370002" cy="1566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894" y="4854759"/>
            <a:ext cx="2599996" cy="175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8" y="2877601"/>
            <a:ext cx="2636210" cy="19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23" y="354592"/>
            <a:ext cx="10476345" cy="698211"/>
          </a:xfrm>
        </p:spPr>
        <p:txBody>
          <a:bodyPr>
            <a:noAutofit/>
          </a:bodyPr>
          <a:lstStyle/>
          <a:p>
            <a:r>
              <a:rPr lang="en-GB" sz="3600" dirty="0" smtClean="0"/>
              <a:t>Between hope and trouble… Findings from workshop</a:t>
            </a:r>
            <a:endParaRPr lang="en-GB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28008"/>
              </p:ext>
            </p:extLst>
          </p:nvPr>
        </p:nvGraphicFramePr>
        <p:xfrm>
          <a:off x="683078" y="1327387"/>
          <a:ext cx="7621031" cy="4716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515" y="1157339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757" y="3710335"/>
            <a:ext cx="3048000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45053" y="6043924"/>
            <a:ext cx="369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IFAN-CAWR workshop, 20 May 2019, (photos: Jana Fried)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686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Business </a:t>
            </a:r>
            <a:r>
              <a:rPr lang="en-GB" sz="3600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01232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Questions over sustainability </a:t>
            </a:r>
            <a:r>
              <a:rPr lang="en-GB" dirty="0"/>
              <a:t>&amp;</a:t>
            </a:r>
            <a:r>
              <a:rPr lang="en-GB" dirty="0" smtClean="0"/>
              <a:t> funding base </a:t>
            </a:r>
          </a:p>
          <a:p>
            <a:r>
              <a:rPr lang="en-GB" dirty="0" smtClean="0"/>
              <a:t>Who were the customers and how much should they be asked to pay?     </a:t>
            </a:r>
          </a:p>
          <a:p>
            <a:r>
              <a:rPr lang="en-GB" dirty="0" smtClean="0"/>
              <a:t>Could sales cover costs? </a:t>
            </a:r>
          </a:p>
          <a:p>
            <a:r>
              <a:rPr lang="en-GB" dirty="0" smtClean="0"/>
              <a:t>What other sources of incomes could support shops? On-site Cafes? </a:t>
            </a:r>
          </a:p>
          <a:p>
            <a:r>
              <a:rPr lang="en-GB" dirty="0" smtClean="0"/>
              <a:t>Was the purpose mainly poverty or did aspirations regarding food waste drive some projects?</a:t>
            </a:r>
          </a:p>
          <a:p>
            <a:r>
              <a:rPr lang="en-GB" dirty="0" smtClean="0"/>
              <a:t>No shop attending was breaking even on sales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865" y="1731956"/>
            <a:ext cx="1845857" cy="2085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972" y="3937121"/>
            <a:ext cx="1715828" cy="23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Membership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53516" cy="438890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issues </a:t>
            </a:r>
            <a:r>
              <a:rPr lang="en-GB" dirty="0"/>
              <a:t>about criteria for </a:t>
            </a:r>
            <a:r>
              <a:rPr lang="en-GB" dirty="0" smtClean="0"/>
              <a:t>membership – income, geography, referral, service users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d</a:t>
            </a:r>
            <a:r>
              <a:rPr lang="en-GB" dirty="0" smtClean="0"/>
              <a:t>ebate over targeted i.e. </a:t>
            </a:r>
            <a:r>
              <a:rPr lang="en-GB" dirty="0"/>
              <a:t>to people with ‘</a:t>
            </a:r>
            <a:r>
              <a:rPr lang="en-GB" dirty="0" smtClean="0"/>
              <a:t>problems’ OR </a:t>
            </a:r>
            <a:r>
              <a:rPr lang="en-GB" dirty="0"/>
              <a:t>open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an </a:t>
            </a:r>
            <a:r>
              <a:rPr lang="en-GB" dirty="0"/>
              <a:t>individual project choice based on belief and </a:t>
            </a:r>
            <a:r>
              <a:rPr lang="en-GB" dirty="0" smtClean="0"/>
              <a:t>approach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686" y="1490020"/>
            <a:ext cx="1499746" cy="2530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559" y="4089952"/>
            <a:ext cx="167654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6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548</Words>
  <Application>Microsoft Macintosh PowerPoint</Application>
  <PresentationFormat>Widescreen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Calibri Light</vt:lpstr>
      <vt:lpstr>Times New Roman</vt:lpstr>
      <vt:lpstr>Wingdings</vt:lpstr>
      <vt:lpstr>等线</vt:lpstr>
      <vt:lpstr>Arial</vt:lpstr>
      <vt:lpstr>Office Theme</vt:lpstr>
      <vt:lpstr>PowerPoint Presentation</vt:lpstr>
      <vt:lpstr>Outline of today’s session</vt:lpstr>
      <vt:lpstr>What is community food retail?</vt:lpstr>
      <vt:lpstr>Key aspects of SSMs, food pantries &amp; food clubs</vt:lpstr>
      <vt:lpstr>Broadly 4 types in Britain … and a rapidly growing sector</vt:lpstr>
      <vt:lpstr>Hope…</vt:lpstr>
      <vt:lpstr>Between hope and trouble… Findings from workshop</vt:lpstr>
      <vt:lpstr>The Business Model</vt:lpstr>
      <vt:lpstr>Membership</vt:lpstr>
      <vt:lpstr> Food Supply</vt:lpstr>
      <vt:lpstr> Additional or Add-on Services</vt:lpstr>
      <vt:lpstr>Points to reflect on...</vt:lpstr>
      <vt:lpstr> 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LS</dc:creator>
  <cp:lastModifiedBy>Microsoft Office User</cp:lastModifiedBy>
  <cp:revision>175</cp:revision>
  <dcterms:created xsi:type="dcterms:W3CDTF">2018-10-30T21:56:17Z</dcterms:created>
  <dcterms:modified xsi:type="dcterms:W3CDTF">2019-09-20T09:27:37Z</dcterms:modified>
</cp:coreProperties>
</file>