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9"/>
  </p:notesMasterIdLst>
  <p:sldIdLst>
    <p:sldId id="292"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83" r:id="rId22"/>
    <p:sldId id="284" r:id="rId23"/>
    <p:sldId id="285" r:id="rId24"/>
    <p:sldId id="286" r:id="rId25"/>
    <p:sldId id="287" r:id="rId26"/>
    <p:sldId id="288" r:id="rId27"/>
    <p:sldId id="289" r:id="rId28"/>
    <p:sldId id="290" r:id="rId29"/>
    <p:sldId id="273" r:id="rId30"/>
    <p:sldId id="274" r:id="rId31"/>
    <p:sldId id="276" r:id="rId32"/>
    <p:sldId id="277" r:id="rId33"/>
    <p:sldId id="278" r:id="rId34"/>
    <p:sldId id="279" r:id="rId35"/>
    <p:sldId id="281" r:id="rId36"/>
    <p:sldId id="280"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660"/>
  </p:normalViewPr>
  <p:slideViewPr>
    <p:cSldViewPr snapToGrid="0">
      <p:cViewPr varScale="1">
        <p:scale>
          <a:sx n="86" d="100"/>
          <a:sy n="86" d="100"/>
        </p:scale>
        <p:origin x="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F00FB-EAF6-4C8B-BF06-33CBCBF95911}" type="datetimeFigureOut">
              <a:rPr lang="en-GB" smtClean="0"/>
              <a:t>15/09/2018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87233-87C4-4DBA-8FEC-EF3B74070E56}" type="slidenum">
              <a:rPr lang="en-GB" smtClean="0"/>
              <a:t>‹#›</a:t>
            </a:fld>
            <a:endParaRPr lang="en-GB"/>
          </a:p>
        </p:txBody>
      </p:sp>
    </p:spTree>
    <p:extLst>
      <p:ext uri="{BB962C8B-B14F-4D97-AF65-F5344CB8AC3E}">
        <p14:creationId xmlns:p14="http://schemas.microsoft.com/office/powerpoint/2010/main" val="20157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1e2d340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1e2d340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1e2d3401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1e2d3401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1e2d3401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1e2d3401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1e2d3401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1e2d3401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1e2d3401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1e2d3401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1e2d3401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1e2d3401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1e2d3401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1e2d3401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1e2d3401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1e2d3401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A956-5178-40EB-8813-6C4FC6E0ED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9BA087-B06D-469A-9827-448EFA22C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355F97-660A-4C99-A7DF-B4CC2465DA4A}"/>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ADBF9952-5275-434F-8270-AA59B9293D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98690-1857-4C98-B21D-47D86C8D083E}"/>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15413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3D24-9FB5-4495-A9C6-E5EA1D6541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56D8E-0E67-4844-AE05-476D60285B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EDA3C9-276E-4AB6-92FE-9458C3F88464}"/>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6A55FE11-6A66-4461-84F2-7226A922E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59BA52-E067-4EBA-B873-C42034742EBB}"/>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23617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0C8FC-CE46-4722-8A33-412B6AAE79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A56DC3-6F2E-414C-B9E2-CDC8989042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8BD5C1-E4D5-4DD4-9783-A72A1BDBBB23}"/>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A7CE75A1-2622-46BD-AA1A-B59168139D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AC0BC-B4A1-4733-AA90-52A01C2386FF}"/>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38266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2200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15D4-B5BC-477A-87B3-0856DB7F1E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D92CE0-0BB7-48F4-9FFF-4C4684A6E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482189-5219-47F2-8900-3DB711C48B4E}"/>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E3A44F77-F295-42B9-B502-717BC4B00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CA66F-15D6-4411-8E79-487A16F5B4E5}"/>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270072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DAA2-4255-4757-9CCE-7FD4A2495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A83AEF-603D-4570-8001-160D3E1D71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8C100-20DC-4BCA-B190-805F2A718424}"/>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EF8B7D45-5B54-49CA-97DC-F3BD3BF6A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F49D9-78A2-4E27-AE7D-4B852E884607}"/>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150706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A625-158B-4B40-9BCE-8792FFDEB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2B79A7-D8AB-462F-9C3A-24EC2F2F4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02179A-845B-44DF-BB3F-83E8B2673528}"/>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A7C4F0AD-9375-4350-8115-363252C8A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B1526-9F14-4321-B2CF-1B0DF17272ED}"/>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188872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349E-3CE8-409E-AFC5-251102CA56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F2B45F-EF28-4410-938F-3F7267DE3F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32201E-6813-4B66-9E01-5212A912B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912E1C-49CF-4344-962A-EA62C78D322D}"/>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6" name="Footer Placeholder 5">
            <a:extLst>
              <a:ext uri="{FF2B5EF4-FFF2-40B4-BE49-F238E27FC236}">
                <a16:creationId xmlns:a16="http://schemas.microsoft.com/office/drawing/2014/main" id="{D67BA740-774D-4674-83E6-8748ECD6FE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7EFCE6-50B9-4732-B06C-89226F315970}"/>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189954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6923-986C-463A-BF36-2BC3B950F8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72608B-F9D3-42BE-9A06-5DA84C99C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C35FD7-7250-4D0A-8761-B79D3FABA9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5EBC1C-FCA3-44C7-A716-71BD9B512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ED1193-3596-41D2-9A6F-EAE7EFBDB0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9D9E87-25F7-4E27-AF61-60FB5D738D9D}"/>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8" name="Footer Placeholder 7">
            <a:extLst>
              <a:ext uri="{FF2B5EF4-FFF2-40B4-BE49-F238E27FC236}">
                <a16:creationId xmlns:a16="http://schemas.microsoft.com/office/drawing/2014/main" id="{ECFDE110-7DB0-4645-8C4A-B1E8845C94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EAF1BE-0220-4F9B-8A82-B9DD4AAC159C}"/>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897651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BC91-4971-41EA-ACED-DC765FDE8A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EDC3EE-4134-43A9-B2C8-F49CD301128F}"/>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4" name="Footer Placeholder 3">
            <a:extLst>
              <a:ext uri="{FF2B5EF4-FFF2-40B4-BE49-F238E27FC236}">
                <a16:creationId xmlns:a16="http://schemas.microsoft.com/office/drawing/2014/main" id="{F17CB983-375A-46BF-8C7F-E68A413D1B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945BC2-C7A1-40A4-AEBC-A269E96B0465}"/>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127664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B44438-570B-4277-BB6D-F4AB14EBBE41}"/>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3" name="Footer Placeholder 2">
            <a:extLst>
              <a:ext uri="{FF2B5EF4-FFF2-40B4-BE49-F238E27FC236}">
                <a16:creationId xmlns:a16="http://schemas.microsoft.com/office/drawing/2014/main" id="{B2C77C52-3943-4F1F-BEC4-8CBD7E64C1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FC4498-24D2-443F-9A52-D39663FB31A9}"/>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15865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02E9-BB89-421F-8283-FFEA277DC9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C7D777-5848-44F6-B482-66093CEEA1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20A58-867F-4FE5-AE29-86263BD5676F}"/>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D780F21C-3E48-4528-AFC6-A4159BA179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A3709-1CF8-4799-B4E1-9D1FBBB8CFC4}"/>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761352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C5AC-2FB9-4977-9406-1603DE602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45C29B-80AB-4FF6-9300-404803109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5266A1-381E-4200-95F5-724E94C3E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4B40B-D8AC-44A5-96FC-45DB88A1C33E}"/>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6" name="Footer Placeholder 5">
            <a:extLst>
              <a:ext uri="{FF2B5EF4-FFF2-40B4-BE49-F238E27FC236}">
                <a16:creationId xmlns:a16="http://schemas.microsoft.com/office/drawing/2014/main" id="{8FBBCFDB-FF5A-43A3-87B4-64E0341B2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33C4C-6DB2-4098-AD1D-31A9FDE6EF48}"/>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97577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A890-9DBC-41BF-969B-88C44DF8D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A44A38-3C78-4923-9C9B-89874885D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9963B9-5967-411C-BE85-F9BF33B72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5C46D4-1DF7-4F7E-85D1-32A9EB1F1B5D}"/>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6" name="Footer Placeholder 5">
            <a:extLst>
              <a:ext uri="{FF2B5EF4-FFF2-40B4-BE49-F238E27FC236}">
                <a16:creationId xmlns:a16="http://schemas.microsoft.com/office/drawing/2014/main" id="{AC688F9B-8C17-4B1B-930F-1855496D9C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5D3E99-2386-4AAB-83B2-C7009BC4AC0A}"/>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170550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66DC-352D-477C-9049-FDE749132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15B244-76F7-48CD-BB01-B502EFA9B1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F20EE5-0D71-4DA3-9B7E-55ADF48F2767}"/>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E36473BE-5A4A-4AFC-8C94-36BDA9140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15F41-8BFE-43E6-9E20-5FF3815C5739}"/>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2703804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52ED4-6140-484F-BA17-AFDBD45D0E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348356-6C78-4C87-A78B-7C217C7FAE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36240-DFF7-4ECF-AF3E-9AF4A21012B7}"/>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62C2AD33-C228-485A-A6AD-6C6DB7440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1FC8A8-9281-49D3-9371-3C51611E06AB}"/>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824267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28176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90934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7937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04050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31987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078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5AFF-532A-4807-956F-DCE75F67B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484EAE-03EC-4CFD-8211-24437FECB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6617F5-B440-4983-AE47-CC01439E06AF}"/>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6E0952A3-A381-44CE-854A-9BEACB1027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407AFC-285C-4975-AFB3-15CC2B3D32A1}"/>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2093726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8903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79195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47698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52679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95125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8417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9AFA-777D-4056-B358-8ECE86ECEA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87452-D10E-4C6D-B797-9B15B8EE78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414D3D-3DA5-46E8-B371-ACD2F2D22D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A8949B-884F-4075-A559-29CA79563DC1}"/>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6" name="Footer Placeholder 5">
            <a:extLst>
              <a:ext uri="{FF2B5EF4-FFF2-40B4-BE49-F238E27FC236}">
                <a16:creationId xmlns:a16="http://schemas.microsoft.com/office/drawing/2014/main" id="{8CFE6B5A-BD1C-41A5-9BF0-E0BC50E533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35D10-6CF0-40A8-8BA0-52DB2E83442D}"/>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425083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05C1-86EE-4DF6-A44F-F85F022773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B1F16E-3EE3-4082-B4C9-366401E12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4B108B-FBED-42AD-8801-EFE3F690D1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9E08B2-A98B-4EF9-BFA1-04A1F3C4E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8E657A-73E1-4CB8-B097-47E6279C96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A38BE6-5C87-42C2-9F42-3B389123499C}"/>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8" name="Footer Placeholder 7">
            <a:extLst>
              <a:ext uri="{FF2B5EF4-FFF2-40B4-BE49-F238E27FC236}">
                <a16:creationId xmlns:a16="http://schemas.microsoft.com/office/drawing/2014/main" id="{BA328E82-74B0-40B7-B99E-81E489E612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E8195-53AC-421F-90DF-182FCEB15A36}"/>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237598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241-B922-45B4-A3EF-08F9675AEB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7054BD-03CB-4B66-960E-466C14AD89BD}"/>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4" name="Footer Placeholder 3">
            <a:extLst>
              <a:ext uri="{FF2B5EF4-FFF2-40B4-BE49-F238E27FC236}">
                <a16:creationId xmlns:a16="http://schemas.microsoft.com/office/drawing/2014/main" id="{0138F35C-91FB-4E66-8A2A-55FF697E90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8FDCB7-6858-4245-AFF3-0096EF87B826}"/>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20406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E8827-8280-405A-BF46-CA22FABCF674}"/>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3" name="Footer Placeholder 2">
            <a:extLst>
              <a:ext uri="{FF2B5EF4-FFF2-40B4-BE49-F238E27FC236}">
                <a16:creationId xmlns:a16="http://schemas.microsoft.com/office/drawing/2014/main" id="{8CEF08AD-A6E6-400D-8B26-588DA68B9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350BC3-41C5-4E19-AE8D-1D732B0605B8}"/>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36299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B341-B3EE-4BAC-8E61-4105DA3EB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79FFA-6AEA-4594-BC5B-514403145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4E938C-B354-4E71-9BE0-862323121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8C76B8-C0C1-45E8-AFA0-D92521DAD7A7}"/>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6" name="Footer Placeholder 5">
            <a:extLst>
              <a:ext uri="{FF2B5EF4-FFF2-40B4-BE49-F238E27FC236}">
                <a16:creationId xmlns:a16="http://schemas.microsoft.com/office/drawing/2014/main" id="{911D1B29-CCEA-4608-82C5-B07CD89FAE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F215AE-2931-4894-BB75-7D7E80A8BCAB}"/>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82160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C354-807E-4EF6-9C7E-9D035B064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D51293-E6F0-4165-A7E2-5B67E7269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9C8670-A3E2-4435-8A0B-E5A5B169F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3E5E2C-A25D-4A85-BB65-AB054B3D4A62}"/>
              </a:ext>
            </a:extLst>
          </p:cNvPr>
          <p:cNvSpPr>
            <a:spLocks noGrp="1"/>
          </p:cNvSpPr>
          <p:nvPr>
            <p:ph type="dt" sz="half" idx="10"/>
          </p:nvPr>
        </p:nvSpPr>
        <p:spPr/>
        <p:txBody>
          <a:bodyPr/>
          <a:lstStyle/>
          <a:p>
            <a:fld id="{65448283-0CC6-4481-9E50-27E62C3D5534}" type="datetimeFigureOut">
              <a:rPr lang="en-GB" smtClean="0"/>
              <a:t>15/09/2018</a:t>
            </a:fld>
            <a:endParaRPr lang="en-GB"/>
          </a:p>
        </p:txBody>
      </p:sp>
      <p:sp>
        <p:nvSpPr>
          <p:cNvPr id="6" name="Footer Placeholder 5">
            <a:extLst>
              <a:ext uri="{FF2B5EF4-FFF2-40B4-BE49-F238E27FC236}">
                <a16:creationId xmlns:a16="http://schemas.microsoft.com/office/drawing/2014/main" id="{A9256EC2-FC3D-4BC0-A235-5ADC681CD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D60A27-3C09-441C-B152-A58092F36582}"/>
              </a:ext>
            </a:extLst>
          </p:cNvPr>
          <p:cNvSpPr>
            <a:spLocks noGrp="1"/>
          </p:cNvSpPr>
          <p:nvPr>
            <p:ph type="sldNum" sz="quarter" idx="12"/>
          </p:nvPr>
        </p:nvSpPr>
        <p:spPr/>
        <p:txBody>
          <a:bodyPr/>
          <a:lstStyle/>
          <a:p>
            <a:fld id="{68619DA1-1A38-4796-A836-797229DEAF75}" type="slidenum">
              <a:rPr lang="en-GB" smtClean="0"/>
              <a:t>‹#›</a:t>
            </a:fld>
            <a:endParaRPr lang="en-GB"/>
          </a:p>
        </p:txBody>
      </p:sp>
    </p:spTree>
    <p:extLst>
      <p:ext uri="{BB962C8B-B14F-4D97-AF65-F5344CB8AC3E}">
        <p14:creationId xmlns:p14="http://schemas.microsoft.com/office/powerpoint/2010/main" val="365231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F9783-A6A7-430E-90B0-F6572F046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4C3CA7-B2F6-4014-8AD1-984ECE341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95516-D038-4FA7-ACF5-1B818C5DD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93A91FFF-6762-4CD2-84FC-BEB11233E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7806BA-9B62-46F3-8D8A-6B0B57047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19DA1-1A38-4796-A836-797229DEAF75}" type="slidenum">
              <a:rPr lang="en-GB" smtClean="0"/>
              <a:t>‹#›</a:t>
            </a:fld>
            <a:endParaRPr lang="en-GB"/>
          </a:p>
        </p:txBody>
      </p:sp>
    </p:spTree>
    <p:extLst>
      <p:ext uri="{BB962C8B-B14F-4D97-AF65-F5344CB8AC3E}">
        <p14:creationId xmlns:p14="http://schemas.microsoft.com/office/powerpoint/2010/main" val="369098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96B42-771F-4603-BAB8-24A8732D8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41948-DEC2-41E1-A866-565E6DEA8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E5E7E-D573-477E-AFB4-C06F9600D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48283-0CC6-4481-9E50-27E62C3D5534}" type="datetimeFigureOut">
              <a:rPr lang="en-GB" smtClean="0"/>
              <a:t>15/09/2018</a:t>
            </a:fld>
            <a:endParaRPr lang="en-GB"/>
          </a:p>
        </p:txBody>
      </p:sp>
      <p:sp>
        <p:nvSpPr>
          <p:cNvPr id="5" name="Footer Placeholder 4">
            <a:extLst>
              <a:ext uri="{FF2B5EF4-FFF2-40B4-BE49-F238E27FC236}">
                <a16:creationId xmlns:a16="http://schemas.microsoft.com/office/drawing/2014/main" id="{9D26E939-7871-459D-B2D5-9B32BE036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EAECE7-129C-486A-BFF0-0B61B1CEA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19DA1-1A38-4796-A836-797229DEAF75}" type="slidenum">
              <a:rPr lang="en-GB" smtClean="0"/>
              <a:t>‹#›</a:t>
            </a:fld>
            <a:endParaRPr lang="en-GB"/>
          </a:p>
        </p:txBody>
      </p:sp>
    </p:spTree>
    <p:extLst>
      <p:ext uri="{BB962C8B-B14F-4D97-AF65-F5344CB8AC3E}">
        <p14:creationId xmlns:p14="http://schemas.microsoft.com/office/powerpoint/2010/main" val="205672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6458303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dirty="0"/>
          </a:p>
        </p:txBody>
      </p:sp>
      <p:sp>
        <p:nvSpPr>
          <p:cNvPr id="55" name="Google Shape;55;p13"/>
          <p:cNvSpPr txBox="1">
            <a:spLocks noGrp="1"/>
          </p:cNvSpPr>
          <p:nvPr>
            <p:ph type="subTitle" idx="1"/>
          </p:nvPr>
        </p:nvSpPr>
        <p:spPr>
          <a:xfrm>
            <a:off x="850867" y="5228961"/>
            <a:ext cx="10925544" cy="818889"/>
          </a:xfrm>
          <a:prstGeom prst="rect">
            <a:avLst/>
          </a:prstGeom>
        </p:spPr>
        <p:txBody>
          <a:bodyPr spcFirstLastPara="1" wrap="square" lIns="121900" tIns="121900" rIns="121900" bIns="121900" anchor="t" anchorCtr="0">
            <a:noAutofit/>
          </a:bodyPr>
          <a:lstStyle/>
          <a:p>
            <a:pPr marL="0" indent="0"/>
            <a:r>
              <a:rPr lang="en-GB" dirty="0">
                <a:latin typeface="Bookman Old Style" panose="02050604050505020204" pitchFamily="18" charset="0"/>
              </a:rPr>
              <a:t>Annual Conference – 15</a:t>
            </a:r>
            <a:r>
              <a:rPr lang="en-GB" baseline="30000" dirty="0">
                <a:latin typeface="Bookman Old Style" panose="02050604050505020204" pitchFamily="18" charset="0"/>
              </a:rPr>
              <a:t>th</a:t>
            </a:r>
            <a:r>
              <a:rPr lang="en-GB" dirty="0">
                <a:latin typeface="Bookman Old Style" panose="02050604050505020204" pitchFamily="18" charset="0"/>
              </a:rPr>
              <a:t> September 2018</a:t>
            </a:r>
          </a:p>
          <a:p>
            <a:pPr marL="0" indent="0"/>
            <a:r>
              <a:rPr lang="en-GB" dirty="0">
                <a:latin typeface="Bookman Old Style" panose="02050604050505020204" pitchFamily="18" charset="0"/>
              </a:rPr>
              <a:t>Rethinking Food Aid</a:t>
            </a:r>
            <a:endParaRPr dirty="0">
              <a:latin typeface="Bookman Old Style" panose="02050604050505020204" pitchFamily="18" charset="0"/>
            </a:endParaRPr>
          </a:p>
        </p:txBody>
      </p:sp>
      <p:pic>
        <p:nvPicPr>
          <p:cNvPr id="56" name="Google Shape;56;p13"/>
          <p:cNvPicPr preferRelativeResize="0"/>
          <p:nvPr/>
        </p:nvPicPr>
        <p:blipFill>
          <a:blip r:embed="rId3">
            <a:alphaModFix/>
          </a:blip>
          <a:stretch>
            <a:fillRect/>
          </a:stretch>
        </p:blipFill>
        <p:spPr>
          <a:xfrm>
            <a:off x="1767608" y="482011"/>
            <a:ext cx="8959461" cy="48389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8B814-9B4C-4D6E-9EAA-74C9101B2701}"/>
              </a:ext>
            </a:extLst>
          </p:cNvPr>
          <p:cNvSpPr/>
          <p:nvPr/>
        </p:nvSpPr>
        <p:spPr>
          <a:xfrm>
            <a:off x="215704" y="0"/>
            <a:ext cx="11760591" cy="6846298"/>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But how well do referral systems work?</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People in need don’t always know how the system works</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i="1" dirty="0">
                <a:latin typeface="Calibri" panose="020F0502020204030204" pitchFamily="34" charset="0"/>
                <a:ea typeface="Times New Roman" panose="02020603050405020304" pitchFamily="18" charset="0"/>
                <a:cs typeface="Calibri" panose="020F0502020204030204" pitchFamily="34" charset="0"/>
              </a:rPr>
              <a:t>I think the referral system works once you’ve found out how you can be referred. It’s the pre-referral that I think doesn’t work very well. If you asked … my mother … how do you get food from a food bank, she’d have no idea … if you interface with … your GP, or your kids are at school, or [you belong to] a church, you’re probably okay. But if … you’re generally fit, you haven’t got any kids, you don’t go to a hospital, you don’t have anything to do with the police … I don’t think you’d know how to do it.</a:t>
            </a:r>
            <a:r>
              <a:rPr lang="en-GB" dirty="0">
                <a:latin typeface="Calibri" panose="020F0502020204030204" pitchFamily="34" charset="0"/>
                <a:ea typeface="Times New Roman" panose="02020603050405020304" pitchFamily="18" charset="0"/>
                <a:cs typeface="Calibri" panose="020F0502020204030204" pitchFamily="34" charset="0"/>
              </a:rPr>
              <a:t> (Volunteer, Trussell Trust Foodbank, London)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Referral agents don’t always know how the system works – who can offer referrals, or where they should refer people to</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i="1" dirty="0">
                <a:latin typeface="Calibri" panose="020F0502020204030204" pitchFamily="34" charset="0"/>
                <a:ea typeface="Times New Roman" panose="02020603050405020304" pitchFamily="18" charset="0"/>
                <a:cs typeface="Calibri" panose="020F0502020204030204" pitchFamily="34" charset="0"/>
              </a:rPr>
              <a:t>I: Would you ever send someone to ask their GP, or their social worker, or their children's school (for a voucher)?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i="1" dirty="0">
                <a:latin typeface="Calibri" panose="020F0502020204030204" pitchFamily="34" charset="0"/>
                <a:ea typeface="Times New Roman" panose="02020603050405020304" pitchFamily="18" charset="0"/>
                <a:cs typeface="Calibri" panose="020F0502020204030204" pitchFamily="34" charset="0"/>
              </a:rPr>
              <a:t>R: You know what, I don't think I knew that GPs had food vouchers. Do they? … Since I started the role, I’ve had real difficulty trying to find out where the foodbanks are, and what their referral criteria are </a:t>
            </a:r>
            <a:r>
              <a:rPr lang="en-GB" dirty="0">
                <a:latin typeface="Calibri" panose="020F0502020204030204" pitchFamily="34" charset="0"/>
                <a:ea typeface="Times New Roman" panose="02020603050405020304" pitchFamily="18" charset="0"/>
                <a:cs typeface="Calibri" panose="020F0502020204030204" pitchFamily="34" charset="0"/>
              </a:rPr>
              <a:t>(Food Bank Referral Agent, Midlands)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Navigating referral systems can be as frustrating and alienating as navigating the benefits system</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i="1" dirty="0">
                <a:latin typeface="Calibri" panose="020F0502020204030204" pitchFamily="34" charset="0"/>
                <a:ea typeface="Times New Roman" panose="02020603050405020304" pitchFamily="18" charset="0"/>
              </a:rPr>
              <a:t>Paul (pseudonym) entered, notably distressed, and recounted the journey he had made. He explained that after having been rejected from **** food bank (because his food voucher was invalid), he and his friend were advised to make the twenty-six mile journey to a food bank in ****, via bus. Paul and his friend queued for a food parcel, but were rejected for a second time by the food bank as they had run out of food by noon – finally, being sent back to a day centre [in their original port of call] to ask if they could supply any sort of parcel. </a:t>
            </a:r>
            <a:r>
              <a:rPr lang="en-GB" dirty="0">
                <a:latin typeface="Calibri" panose="020F0502020204030204" pitchFamily="34" charset="0"/>
                <a:ea typeface="Times New Roman" panose="02020603050405020304" pitchFamily="18" charset="0"/>
              </a:rPr>
              <a:t>(Field notes / Rural Independent Foodbank 2017)</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388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32157F-EE07-4D07-A040-B9A3EEFB8CC9}"/>
              </a:ext>
            </a:extLst>
          </p:cNvPr>
          <p:cNvSpPr/>
          <p:nvPr/>
        </p:nvSpPr>
        <p:spPr>
          <a:xfrm>
            <a:off x="194603" y="119878"/>
            <a:ext cx="11802794" cy="6033768"/>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Displacing stigma</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Though vouchers may reduce the stigma people feel approaching a food bank, rather than reduced this stigma is </a:t>
            </a:r>
            <a:r>
              <a:rPr lang="en-GB" b="1" u="sng" dirty="0">
                <a:latin typeface="Calibri" panose="020F0502020204030204" pitchFamily="34" charset="0"/>
                <a:ea typeface="Times New Roman" panose="02020603050405020304" pitchFamily="18" charset="0"/>
                <a:cs typeface="Calibri" panose="020F0502020204030204" pitchFamily="34" charset="0"/>
              </a:rPr>
              <a:t>displaced</a:t>
            </a:r>
            <a:r>
              <a:rPr lang="en-GB" b="1" dirty="0">
                <a:latin typeface="Calibri" panose="020F0502020204030204" pitchFamily="34" charset="0"/>
                <a:ea typeface="Times New Roman" panose="02020603050405020304" pitchFamily="18" charset="0"/>
                <a:cs typeface="Calibri" panose="020F0502020204030204" pitchFamily="34" charset="0"/>
              </a:rPr>
              <a:t> to their encounter with referral agents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i="1" dirty="0">
                <a:latin typeface="Calibri" panose="020F0502020204030204" pitchFamily="34" charset="0"/>
                <a:ea typeface="Times New Roman" panose="02020603050405020304" pitchFamily="18" charset="0"/>
                <a:cs typeface="Calibri" panose="020F0502020204030204" pitchFamily="34" charset="0"/>
              </a:rPr>
              <a:t>It’s not one-to-one. You have to go inside the waiting room, and you have to tell them why you’re going there, and this, that, and the other … I actually have to say that I’ve come for a foodbank voucher. And then … everyone can hear you. … I do feel embarrassed. I know I shouldn’t do, but I do. And I always say to her, when you give it to me, can you put it in an envelope? ... Because I’m sure they [the other customers] know what it is … you don’t have to read what it says on the piece of paper, you know it’s charity. ‘I’ve no food, give me food, I’m begging for food.’ Do you know what I mean? </a:t>
            </a:r>
            <a:r>
              <a:rPr lang="en-GB" dirty="0">
                <a:latin typeface="Calibri" panose="020F0502020204030204" pitchFamily="34" charset="0"/>
                <a:ea typeface="Times New Roman" panose="02020603050405020304" pitchFamily="18" charset="0"/>
                <a:cs typeface="Calibri" panose="020F0502020204030204" pitchFamily="34" charset="0"/>
              </a:rPr>
              <a:t>(Food bank client 1, TT Food bank 1, London)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b="1" dirty="0">
                <a:solidFill>
                  <a:srgbClr val="000000"/>
                </a:solidFill>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a:spcAft>
                <a:spcPts val="0"/>
              </a:spcAft>
            </a:pPr>
            <a:r>
              <a:rPr lang="en-GB" b="1" dirty="0">
                <a:solidFill>
                  <a:srgbClr val="000000"/>
                </a:solidFill>
                <a:latin typeface="Calibri" panose="020F0502020204030204" pitchFamily="34" charset="0"/>
                <a:ea typeface="Times New Roman" panose="02020603050405020304" pitchFamily="18" charset="0"/>
              </a:rPr>
              <a:t>People can be reluctant to be ‘tarnished’ by asking people they know (for example, their child’s teacher) for a voucher for food:</a:t>
            </a:r>
            <a:r>
              <a:rPr lang="en-GB" dirty="0">
                <a:solidFill>
                  <a:srgbClr val="000000"/>
                </a:solidFill>
                <a:latin typeface="Calibri" panose="020F0502020204030204" pitchFamily="34" charset="0"/>
                <a:ea typeface="Times New Roman" panose="02020603050405020304" pitchFamily="18" charset="0"/>
              </a:rPr>
              <a:t> </a:t>
            </a:r>
            <a:r>
              <a:rPr lang="en-GB" i="1" dirty="0">
                <a:solidFill>
                  <a:srgbClr val="000000"/>
                </a:solidFill>
                <a:latin typeface="Calibri" panose="020F0502020204030204" pitchFamily="34" charset="0"/>
                <a:ea typeface="Times New Roman" panose="02020603050405020304" pitchFamily="18" charset="0"/>
              </a:rPr>
              <a:t>See, I find the schools… when I would ring up and say: ‘Could you help this person? Their benefits haven't come through so they're not entitled to school meals yet – is there anything you can do?’ I find schools very reluctant to help. And I find with parents they're very ashamed to admit it to the school. So, I'm not sure if they would ask for food vouchers very much </a:t>
            </a:r>
            <a:r>
              <a:rPr lang="en-GB" dirty="0">
                <a:solidFill>
                  <a:srgbClr val="000000"/>
                </a:solidFill>
                <a:latin typeface="Calibri" panose="020F0502020204030204" pitchFamily="34" charset="0"/>
                <a:ea typeface="Times New Roman" panose="02020603050405020304" pitchFamily="18" charset="0"/>
              </a:rPr>
              <a:t>(Food Bank Referral Agent 2, London)</a:t>
            </a:r>
          </a:p>
          <a:p>
            <a:endParaRPr lang="en-GB" dirty="0"/>
          </a:p>
          <a:p>
            <a:r>
              <a:rPr lang="en-GB" b="1" dirty="0"/>
              <a:t>Scarred by their experiences with benefits and other state agencies, people can be worried about giving agencies too much information (risk of a call from social services, or sanctions): </a:t>
            </a:r>
            <a:r>
              <a:rPr lang="en-GB" i="1" dirty="0"/>
              <a:t>If they have to go through all the agencies, they have to say their name, how many kids they’ve got, then they worry about ‘Why do they want to know how many kids I’ve got? ... I’m going to be investigated’. .</a:t>
            </a:r>
            <a:r>
              <a:rPr lang="en-GB" dirty="0"/>
              <a:t>(Volunteer, independent Food Bank, London)</a:t>
            </a:r>
          </a:p>
          <a:p>
            <a:pPr>
              <a:lnSpc>
                <a:spcPct val="115000"/>
              </a:lnSpc>
              <a:spcAft>
                <a:spcPts val="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75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38B27-1F07-4683-A102-612074451D65}"/>
              </a:ext>
            </a:extLst>
          </p:cNvPr>
          <p:cNvSpPr/>
          <p:nvPr/>
        </p:nvSpPr>
        <p:spPr>
          <a:xfrm>
            <a:off x="98474" y="211015"/>
            <a:ext cx="11985674" cy="3137077"/>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Discretionary judgements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Food bank managers reported they used referral agencies to avoid the discretionary and potentially prejudicial judgements by volunteers because: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i="1" dirty="0">
                <a:solidFill>
                  <a:srgbClr val="000000"/>
                </a:solidFill>
                <a:latin typeface="Calibri" panose="020F0502020204030204" pitchFamily="34" charset="0"/>
                <a:ea typeface="Times New Roman" panose="02020603050405020304" pitchFamily="18" charset="0"/>
              </a:rPr>
              <a:t>The problem is that volunteers have got their own views, and they read the newspapers and … are as susceptible to stereotyping as anybody else … (Assistant Manager, Trussell Trust food bank, South West England)</a:t>
            </a:r>
            <a:endParaRPr lang="en-GB" sz="20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000000"/>
                </a:solidFill>
                <a:latin typeface="Calibri" panose="020F0502020204030204" pitchFamily="34" charset="0"/>
                <a:ea typeface="Times New Roman" panose="02020603050405020304" pitchFamily="18" charset="0"/>
              </a:rPr>
              <a:t>But ‘welfare professionals’ also have their own values and operate according to their own discretion</a:t>
            </a:r>
            <a:r>
              <a:rPr lang="en-GB" dirty="0">
                <a:solidFill>
                  <a:srgbClr val="000000"/>
                </a:solidFill>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
        <p:nvSpPr>
          <p:cNvPr id="3" name="AutoShape 2" descr="Image result for street level bureaucrats">
            <a:extLst>
              <a:ext uri="{FF2B5EF4-FFF2-40B4-BE49-F238E27FC236}">
                <a16:creationId xmlns:a16="http://schemas.microsoft.com/office/drawing/2014/main" id="{4F0F3F42-EFA8-4E7B-8518-379FE1DF2667}"/>
              </a:ext>
            </a:extLst>
          </p:cNvPr>
          <p:cNvSpPr>
            <a:spLocks noChangeAspect="1" noChangeArrowheads="1"/>
          </p:cNvSpPr>
          <p:nvPr/>
        </p:nvSpPr>
        <p:spPr bwMode="auto">
          <a:xfrm>
            <a:off x="5943599" y="3276599"/>
            <a:ext cx="2975317" cy="29753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F1D06F36-CC18-4302-916A-1E387C489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143" y="3429000"/>
            <a:ext cx="2424259" cy="3158499"/>
          </a:xfrm>
          <a:prstGeom prst="rect">
            <a:avLst/>
          </a:prstGeom>
        </p:spPr>
      </p:pic>
      <p:pic>
        <p:nvPicPr>
          <p:cNvPr id="7" name="Picture 6">
            <a:extLst>
              <a:ext uri="{FF2B5EF4-FFF2-40B4-BE49-F238E27FC236}">
                <a16:creationId xmlns:a16="http://schemas.microsoft.com/office/drawing/2014/main" id="{A05AC938-E013-4854-ACDE-59AA9AAFA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26" y="3637245"/>
            <a:ext cx="4473801" cy="2742007"/>
          </a:xfrm>
          <a:prstGeom prst="rect">
            <a:avLst/>
          </a:prstGeom>
        </p:spPr>
      </p:pic>
    </p:spTree>
    <p:extLst>
      <p:ext uri="{BB962C8B-B14F-4D97-AF65-F5344CB8AC3E}">
        <p14:creationId xmlns:p14="http://schemas.microsoft.com/office/powerpoint/2010/main" val="318229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E7BBC-9EE1-4662-A209-FA64F2C04E1A}"/>
              </a:ext>
            </a:extLst>
          </p:cNvPr>
          <p:cNvSpPr/>
          <p:nvPr/>
        </p:nvSpPr>
        <p:spPr>
          <a:xfrm>
            <a:off x="187569" y="414409"/>
            <a:ext cx="11816861" cy="3970318"/>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Times New Roman" panose="02020603050405020304" pitchFamily="18" charset="0"/>
              </a:rPr>
              <a:t>When assessing claimants, referral agents are asked not only to record the ‘nature of the crisis’ that led a person to them, but to make a judgement as to whether that person is in ‘genuine need</a:t>
            </a:r>
            <a:r>
              <a:rPr lang="en-GB" dirty="0">
                <a:solidFill>
                  <a:srgbClr val="000000"/>
                </a:solidFill>
                <a:latin typeface="Calibri" panose="020F0502020204030204" pitchFamily="34" charset="0"/>
                <a:ea typeface="Times New Roman" panose="02020603050405020304" pitchFamily="18" charset="0"/>
              </a:rPr>
              <a:t>’ – a question which often elides in to questions as to </a:t>
            </a:r>
            <a:r>
              <a:rPr lang="en-GB" b="1" dirty="0">
                <a:solidFill>
                  <a:srgbClr val="000000"/>
                </a:solidFill>
                <a:latin typeface="Calibri" panose="020F0502020204030204" pitchFamily="34" charset="0"/>
                <a:ea typeface="Times New Roman" panose="02020603050405020304" pitchFamily="18" charset="0"/>
              </a:rPr>
              <a:t>whether a person is ‘deserving’ of help </a:t>
            </a:r>
            <a:r>
              <a:rPr lang="en-GB" dirty="0">
                <a:solidFill>
                  <a:srgbClr val="000000"/>
                </a:solidFill>
                <a:latin typeface="Calibri" panose="020F0502020204030204" pitchFamily="34" charset="0"/>
                <a:ea typeface="Times New Roman" panose="02020603050405020304" pitchFamily="18" charset="0"/>
              </a:rPr>
              <a:t>(for example, whether they have tried to manage their finances properly, and may refuse to issue a voucher in an attempt to ‘encourage’ them to do so in the future):</a:t>
            </a:r>
            <a:endParaRPr lang="en-GB" sz="2000" dirty="0">
              <a:effectLst/>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a:spcAft>
                <a:spcPts val="0"/>
              </a:spcAft>
            </a:pPr>
            <a:r>
              <a:rPr lang="en-GB" i="1" dirty="0">
                <a:latin typeface="Calibri" panose="020F0502020204030204" pitchFamily="34" charset="0"/>
                <a:ea typeface="Times New Roman" panose="02020603050405020304" pitchFamily="18" charset="0"/>
              </a:rPr>
              <a:t>The city council don’t believe you. They told me that I couldn’t get a voucher and that I should ask my family to help me</a:t>
            </a:r>
            <a:r>
              <a:rPr lang="en-GB" dirty="0">
                <a:latin typeface="Calibri" panose="020F0502020204030204" pitchFamily="34" charset="0"/>
                <a:ea typeface="Times New Roman" panose="02020603050405020304" pitchFamily="18" charset="0"/>
              </a:rPr>
              <a:t> (Foodbank client, two children, South West England)</a:t>
            </a:r>
            <a:endParaRPr lang="en-GB" sz="2000" dirty="0">
              <a:effectLst/>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Calibri" panose="020F0502020204030204" pitchFamily="34" charset="0"/>
                <a:ea typeface="Times New Roman" panose="02020603050405020304" pitchFamily="18" charset="0"/>
              </a:rPr>
              <a:t>I think [vouchers] offer a bit of protection to the food bank … if people just turned up to the food bank it would be like going shopping … It's not that it makes it difficult for people, it's that it makes it a sort of official process that they have to go through … It's not onerous enough to put people off using it, but I think it's enough to stop people who are just a bit lazy and can't be bothered to manage their finances properly, or whatever it is – to just turn up and go, ‘I haven't got any money, can I have some food?’ … if people know there's a limit, it helps them to focus </a:t>
            </a:r>
            <a:r>
              <a:rPr lang="en-GB" dirty="0">
                <a:solidFill>
                  <a:srgbClr val="000000"/>
                </a:solidFill>
                <a:latin typeface="Calibri" panose="020F0502020204030204" pitchFamily="34" charset="0"/>
                <a:ea typeface="Times New Roman" panose="02020603050405020304" pitchFamily="18" charset="0"/>
              </a:rPr>
              <a:t>(Food Bank Referral Agent, London)</a:t>
            </a:r>
            <a:endParaRPr lang="en-GB" sz="2000" dirty="0">
              <a:effectLst/>
              <a:latin typeface="Times New Roman" panose="02020603050405020304" pitchFamily="18" charset="0"/>
              <a:ea typeface="Times New Roman" panose="02020603050405020304" pitchFamily="18" charset="0"/>
            </a:endParaRPr>
          </a:p>
          <a:p>
            <a:pPr>
              <a:spcAft>
                <a:spcPts val="0"/>
              </a:spcAft>
            </a:pPr>
            <a:r>
              <a:rPr lang="en-GB" dirty="0">
                <a:solidFill>
                  <a:srgbClr val="000000"/>
                </a:solidFill>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F45A86F-FA6C-4E56-9FCC-57E38638C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08" y="4173710"/>
            <a:ext cx="2473273" cy="2473273"/>
          </a:xfrm>
          <a:prstGeom prst="rect">
            <a:avLst/>
          </a:prstGeom>
        </p:spPr>
      </p:pic>
    </p:spTree>
    <p:extLst>
      <p:ext uri="{BB962C8B-B14F-4D97-AF65-F5344CB8AC3E}">
        <p14:creationId xmlns:p14="http://schemas.microsoft.com/office/powerpoint/2010/main" val="67047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EF151B-B5A1-4C5C-A586-1F5BB20C873B}"/>
              </a:ext>
            </a:extLst>
          </p:cNvPr>
          <p:cNvSpPr/>
          <p:nvPr/>
        </p:nvSpPr>
        <p:spPr>
          <a:xfrm>
            <a:off x="138332" y="0"/>
            <a:ext cx="11633982" cy="6837000"/>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Moral outsourcing</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Rather than removing discretion from the system, the referral system displaces discretion from the food bank volunteer to welfare ‘professionals’.</a:t>
            </a: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Discretionary judgements seem very often to be made on moral grounds; moving around quite traditional (and stigmatising) distinctions between the ‘deserving’ and the ‘undeserving’. </a:t>
            </a: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It is these judgements that often seem to underpin both rationing and referral systems, which tend to operate in tandem as ways of preventing people ‘abusing’ public generosity </a:t>
            </a:r>
            <a:r>
              <a:rPr lang="en-GB" dirty="0">
                <a:latin typeface="Calibri" panose="020F0502020204030204" pitchFamily="34" charset="0"/>
                <a:ea typeface="Times New Roman" panose="02020603050405020304" pitchFamily="18" charset="0"/>
                <a:cs typeface="Calibri" panose="020F0502020204030204" pitchFamily="34" charset="0"/>
              </a:rPr>
              <a:t>(only those found in ‘genuine need’ by ‘welfare professionals’ can access food), </a:t>
            </a:r>
            <a:r>
              <a:rPr lang="en-GB" b="1" dirty="0">
                <a:latin typeface="Calibri" panose="020F0502020204030204" pitchFamily="34" charset="0"/>
                <a:ea typeface="Times New Roman" panose="02020603050405020304" pitchFamily="18" charset="0"/>
                <a:cs typeface="Calibri" panose="020F0502020204030204" pitchFamily="34" charset="0"/>
              </a:rPr>
              <a:t>avoiding ‘dependency’ </a:t>
            </a:r>
            <a:r>
              <a:rPr lang="en-GB" dirty="0">
                <a:latin typeface="Calibri" panose="020F0502020204030204" pitchFamily="34" charset="0"/>
                <a:ea typeface="Times New Roman" panose="02020603050405020304" pitchFamily="18" charset="0"/>
                <a:cs typeface="Calibri" panose="020F0502020204030204" pitchFamily="34" charset="0"/>
              </a:rPr>
              <a:t>(limited number of visits, though what’s wrong with being ‘</a:t>
            </a:r>
            <a:r>
              <a:rPr lang="en-GB" b="1" dirty="0">
                <a:latin typeface="Calibri" panose="020F0502020204030204" pitchFamily="34" charset="0"/>
                <a:ea typeface="Times New Roman" panose="02020603050405020304" pitchFamily="18" charset="0"/>
                <a:cs typeface="Calibri" panose="020F0502020204030204" pitchFamily="34" charset="0"/>
              </a:rPr>
              <a:t>dependable’</a:t>
            </a:r>
            <a:r>
              <a:rPr lang="en-GB" dirty="0">
                <a:latin typeface="Calibri" panose="020F0502020204030204" pitchFamily="34" charset="0"/>
                <a:ea typeface="Times New Roman" panose="02020603050405020304" pitchFamily="18" charset="0"/>
                <a:cs typeface="Calibri" panose="020F0502020204030204" pitchFamily="34" charset="0"/>
              </a:rPr>
              <a:t>?), but also </a:t>
            </a:r>
            <a:r>
              <a:rPr lang="en-GB" b="1" dirty="0">
                <a:latin typeface="Calibri" panose="020F0502020204030204" pitchFamily="34" charset="0"/>
                <a:ea typeface="Times New Roman" panose="02020603050405020304" pitchFamily="18" charset="0"/>
                <a:cs typeface="Calibri" panose="020F0502020204030204" pitchFamily="34" charset="0"/>
              </a:rPr>
              <a:t>protecting food bank volunteers from having to deal with the ethical dilemmas involved in deciding who or who should not have food – a form of ‘moral outsourcing’.</a:t>
            </a:r>
          </a:p>
          <a:p>
            <a:pPr algn="just">
              <a:lnSpc>
                <a:spcPct val="115000"/>
              </a:lnSpc>
              <a:spcAft>
                <a:spcPts val="800"/>
              </a:spcAft>
            </a:pPr>
            <a:r>
              <a:rPr lang="en-GB" i="1" dirty="0">
                <a:latin typeface="Calibri" panose="020F0502020204030204" pitchFamily="34" charset="0"/>
                <a:ea typeface="Times New Roman" panose="02020603050405020304" pitchFamily="18" charset="0"/>
                <a:cs typeface="Calibri" panose="020F0502020204030204" pitchFamily="34" charset="0"/>
              </a:rPr>
              <a:t>I think the [referral] system is very useful, because it divorces our volunteers from the decision of who actually has a food parcel … Some of our volunteers would find it very difficult to be the person who has to say yes or no to somebody, so I think the fact that that decision is made elsewhere is a real strength</a:t>
            </a:r>
            <a:r>
              <a:rPr lang="en-GB" dirty="0">
                <a:latin typeface="Calibri" panose="020F0502020204030204" pitchFamily="34" charset="0"/>
                <a:ea typeface="Times New Roman" panose="02020603050405020304" pitchFamily="18" charset="0"/>
                <a:cs typeface="Calibri" panose="020F0502020204030204" pitchFamily="34" charset="0"/>
              </a:rPr>
              <a:t>. (Former Trussell Trust Food Bank Manager, South Wales)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60C65A4-A387-4E74-A5E1-C5BDDDA79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080" y="2089919"/>
            <a:ext cx="2773320" cy="1845518"/>
          </a:xfrm>
          <a:prstGeom prst="rect">
            <a:avLst/>
          </a:prstGeom>
        </p:spPr>
      </p:pic>
    </p:spTree>
    <p:extLst>
      <p:ext uri="{BB962C8B-B14F-4D97-AF65-F5344CB8AC3E}">
        <p14:creationId xmlns:p14="http://schemas.microsoft.com/office/powerpoint/2010/main" val="326628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6B379-541C-41E3-A675-E7EA44897DC3}"/>
              </a:ext>
            </a:extLst>
          </p:cNvPr>
          <p:cNvSpPr/>
          <p:nvPr/>
        </p:nvSpPr>
        <p:spPr>
          <a:xfrm>
            <a:off x="279009" y="223292"/>
            <a:ext cx="11633982" cy="7571112"/>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Moral distance at the food bank</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Voucher systems raise other concerns too. </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Just as counters and tables, uniforms and name tags, can create a sense of distance between volunteers and clients, vouchers do the same thing – as people become a voucher to be processed rather than a person to be cared for.</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(Some) food bank volunteers can seem more concerned with ensuring the system runs smoothly than helping people in need; with food provided only when a person has the right voucher, rather than according to need.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dirty="0">
                <a:solidFill>
                  <a:srgbClr val="000000"/>
                </a:solidFill>
                <a:latin typeface="Calibri" panose="020F0502020204030204" pitchFamily="34" charset="0"/>
                <a:ea typeface="Calibri" panose="020F0502020204030204" pitchFamily="34" charset="0"/>
              </a:rPr>
              <a:t>… </a:t>
            </a:r>
            <a:r>
              <a:rPr lang="en-GB" i="1" dirty="0">
                <a:solidFill>
                  <a:srgbClr val="000000"/>
                </a:solidFill>
                <a:latin typeface="Calibri" panose="020F0502020204030204" pitchFamily="34" charset="0"/>
                <a:ea typeface="Calibri" panose="020F0502020204030204" pitchFamily="34" charset="0"/>
              </a:rPr>
              <a:t>a lady came in last week with a voucher, she comes quite often - and always - you know,‘ I’m doing it for somebody [else]’ … And I had to go back and say, ‘What’s happening with this voucher?  … you’re not eligible’ … So we went through this and she said, ‘can you just let us have this once, because we promise we’ll never come back again’. And I said, ‘I’m afraid that’s not how it works’. And – ‘oh in that case, can we have the voucher back and we’ll go to another food bank?’ So, I said ‘No, the food bank system, it counts as everything. You can’t just go to **** or wherever and use the same voucher. That’s not how it works’. I said, ‘What we’ll do is, we’ll keep the voucher, and if you come back in eight weeks, and if you haven’t got another voucher, you can use the one we’re retaining for you’</a:t>
            </a:r>
            <a:r>
              <a:rPr lang="en-GB" dirty="0">
                <a:solidFill>
                  <a:srgbClr val="000000"/>
                </a:solidFill>
                <a:latin typeface="Calibri" panose="020F0502020204030204" pitchFamily="34" charset="0"/>
                <a:ea typeface="Calibri" panose="020F0502020204030204" pitchFamily="34" charset="0"/>
              </a:rPr>
              <a:t> (Volunteer 4, TT Food Bank, London)</a:t>
            </a:r>
          </a:p>
          <a:p>
            <a:r>
              <a:rPr lang="en-GB" i="1" dirty="0"/>
              <a:t>For example, this guy … [had] brought his bits and pieces and all this kind of stuff. And I said, ‘Tell me who you are and why you’re here.’ And he says, ‘Well, this is my situation’ … And he shows me letters to show this is his situation, and it's fine. It's as simple as that. [But] when someone arrives ... they have no ID, no letters, they have no proof, they have no evidence – I will turn them away. Because I don't have any choice.</a:t>
            </a:r>
            <a:r>
              <a:rPr lang="en-GB" dirty="0"/>
              <a:t> (Manager, Trussell Trust Food Bank 1, South Wales Valleys)</a:t>
            </a:r>
          </a:p>
          <a:p>
            <a:r>
              <a:rPr lang="en-GB" dirty="0"/>
              <a:t> </a:t>
            </a:r>
          </a:p>
          <a:p>
            <a:pPr algn="just">
              <a:lnSpc>
                <a:spcPct val="115000"/>
              </a:lnSpc>
              <a:spcAft>
                <a:spcPts val="800"/>
              </a:spcAft>
            </a:pPr>
            <a:endParaRPr lang="en-GB" sz="2000" dirty="0">
              <a:solidFill>
                <a:srgbClr val="000000"/>
              </a:solidFill>
              <a:effectLst/>
              <a:latin typeface="Calibri" panose="020F0502020204030204" pitchFamily="34" charset="0"/>
              <a:ea typeface="Times New Roman" panose="02020603050405020304" pitchFamily="18" charset="0"/>
            </a:endParaRPr>
          </a:p>
          <a:p>
            <a:pPr algn="just">
              <a:lnSpc>
                <a:spcPct val="115000"/>
              </a:lnSpc>
              <a:spcAft>
                <a:spcPts val="800"/>
              </a:spcAft>
            </a:pPr>
            <a:endParaRPr lang="en-GB" sz="20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D7A976F5-581D-43CE-B0EB-91204B22B178}"/>
              </a:ext>
            </a:extLst>
          </p:cNvPr>
          <p:cNvPicPr>
            <a:picLocks noChangeAspect="1"/>
          </p:cNvPicPr>
          <p:nvPr/>
        </p:nvPicPr>
        <p:blipFill>
          <a:blip r:embed="rId2"/>
          <a:stretch>
            <a:fillRect/>
          </a:stretch>
        </p:blipFill>
        <p:spPr>
          <a:xfrm>
            <a:off x="4928228" y="223292"/>
            <a:ext cx="2626124" cy="1747566"/>
          </a:xfrm>
          <a:prstGeom prst="rect">
            <a:avLst/>
          </a:prstGeom>
        </p:spPr>
      </p:pic>
    </p:spTree>
    <p:extLst>
      <p:ext uri="{BB962C8B-B14F-4D97-AF65-F5344CB8AC3E}">
        <p14:creationId xmlns:p14="http://schemas.microsoft.com/office/powerpoint/2010/main" val="184665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3E403-86AB-4249-8B18-4CE283F3880E}"/>
              </a:ext>
            </a:extLst>
          </p:cNvPr>
          <p:cNvSpPr/>
          <p:nvPr/>
        </p:nvSpPr>
        <p:spPr>
          <a:xfrm>
            <a:off x="351693" y="372804"/>
            <a:ext cx="11619913" cy="7080143"/>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Suspicion and distrust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In the worst cases, voucher and referral systems breed distrust and suspicion – towards both people in need, and (ironically) the referral agencies in which some food banks apparently place such trust.</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dirty="0">
                <a:latin typeface="Calibri" panose="020F0502020204030204" pitchFamily="34" charset="0"/>
                <a:ea typeface="Times New Roman" panose="02020603050405020304" pitchFamily="18" charset="0"/>
                <a:cs typeface="Calibri" panose="020F0502020204030204" pitchFamily="34" charset="0"/>
              </a:rPr>
              <a:t> </a:t>
            </a:r>
            <a:r>
              <a:rPr lang="en-GB" i="1" dirty="0">
                <a:solidFill>
                  <a:srgbClr val="000000"/>
                </a:solidFill>
                <a:latin typeface="Calibri" panose="020F0502020204030204" pitchFamily="34" charset="0"/>
                <a:ea typeface="Times New Roman" panose="02020603050405020304" pitchFamily="18" charset="0"/>
              </a:rPr>
              <a:t>I think the referral system is important, but I think … there needs to be some fairly robust monitoring so that people don’t take … advantage of it. I mean, </a:t>
            </a:r>
            <a:r>
              <a:rPr lang="en-GB" sz="2000" dirty="0">
                <a:latin typeface="Times New Roman" panose="02020603050405020304" pitchFamily="18" charset="0"/>
                <a:ea typeface="Times New Roman" panose="02020603050405020304" pitchFamily="18" charset="0"/>
              </a:rPr>
              <a:t> </a:t>
            </a:r>
            <a:r>
              <a:rPr lang="en-GB" i="1" dirty="0">
                <a:solidFill>
                  <a:srgbClr val="000000"/>
                </a:solidFill>
                <a:latin typeface="Calibri" panose="020F0502020204030204" pitchFamily="34" charset="0"/>
                <a:ea typeface="Times New Roman" panose="02020603050405020304" pitchFamily="18" charset="0"/>
              </a:rPr>
              <a:t>we have – you are probably aware, **** has what she calls her miscreant file, and once a month she looks up on the database anybody who has had more than three vouchers and then once a month I phone those agencies to enquire why the person has had more than three vouchers if they haven’t notified that that’s going to be the case. And it’s really helped us to be quite clear in making sure that people genuinely need the vouchers and they genuinely need the food when they come to us. We don’t get many people that slip through the net, who are abusing it. </a:t>
            </a:r>
            <a:r>
              <a:rPr lang="en-GB" dirty="0">
                <a:solidFill>
                  <a:srgbClr val="000000"/>
                </a:solidFill>
                <a:latin typeface="Calibri" panose="020F0502020204030204" pitchFamily="34" charset="0"/>
                <a:ea typeface="Times New Roman" panose="02020603050405020304" pitchFamily="18" charset="0"/>
              </a:rPr>
              <a:t>(Assistant Manager, TT food bank, South West England)</a:t>
            </a:r>
          </a:p>
          <a:p>
            <a:pPr algn="just">
              <a:spcAft>
                <a:spcPts val="0"/>
              </a:spcAft>
            </a:pPr>
            <a:endParaRPr lang="en-GB" sz="2000" dirty="0">
              <a:solidFill>
                <a:srgbClr val="000000"/>
              </a:solidFill>
              <a:effectLst/>
              <a:latin typeface="Calibri" panose="020F0502020204030204" pitchFamily="34" charset="0"/>
              <a:ea typeface="Times New Roman" panose="02020603050405020304" pitchFamily="18" charset="0"/>
            </a:endParaRPr>
          </a:p>
          <a:p>
            <a:pPr algn="just"/>
            <a:endParaRPr lang="en-GB" i="1" dirty="0"/>
          </a:p>
          <a:p>
            <a:pPr algn="just"/>
            <a:endParaRPr lang="en-GB" i="1" dirty="0"/>
          </a:p>
          <a:p>
            <a:pPr algn="just"/>
            <a:endParaRPr lang="en-GB" i="1" dirty="0"/>
          </a:p>
          <a:p>
            <a:pPr algn="just"/>
            <a:endParaRPr lang="en-GB" i="1" dirty="0"/>
          </a:p>
          <a:p>
            <a:pPr algn="just"/>
            <a:r>
              <a:rPr lang="en-GB" i="1" dirty="0"/>
              <a:t>Inevitably, with 50 referral agencies, and each of those referral agencies with quite a large number of signatories, they will be interpreting things in a different way. So we did have a situation whereby one referral agency was giving out a large amount of vouchers ... and did seem out of kilter with other referral agencies. So we went and visited them. Not to tell them what to do, but to explain the situation did look slightly unusual compared with others, and just had a conversation with them, and it made them consider more carefully their own criteria for providing vouchers. (</a:t>
            </a:r>
            <a:r>
              <a:rPr lang="en-GB" dirty="0"/>
              <a:t>Manager, Trussell Trust Food Bank 3, South Wales Valleys)</a:t>
            </a:r>
          </a:p>
          <a:p>
            <a:pPr algn="just">
              <a:lnSpc>
                <a:spcPct val="115000"/>
              </a:lnSpc>
              <a:spcAft>
                <a:spcPts val="0"/>
              </a:spcAft>
            </a:pPr>
            <a:endParaRPr lang="en-GB" sz="20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9D58341-A05F-47B0-B1DB-C6470A4C7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893" y="3330526"/>
            <a:ext cx="2922164" cy="1644761"/>
          </a:xfrm>
          <a:prstGeom prst="rect">
            <a:avLst/>
          </a:prstGeom>
        </p:spPr>
      </p:pic>
    </p:spTree>
    <p:extLst>
      <p:ext uri="{BB962C8B-B14F-4D97-AF65-F5344CB8AC3E}">
        <p14:creationId xmlns:p14="http://schemas.microsoft.com/office/powerpoint/2010/main" val="310228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B033A0-B08D-4BDF-9844-29C7EBC39D52}"/>
              </a:ext>
            </a:extLst>
          </p:cNvPr>
          <p:cNvSpPr/>
          <p:nvPr/>
        </p:nvSpPr>
        <p:spPr>
          <a:xfrm>
            <a:off x="208671" y="194798"/>
            <a:ext cx="11774658" cy="5039072"/>
          </a:xfrm>
          <a:prstGeom prst="rect">
            <a:avLst/>
          </a:prstGeom>
        </p:spPr>
        <p:txBody>
          <a:bodyPr wrap="square">
            <a:spAutoFit/>
          </a:bodyPr>
          <a:lstStyle/>
          <a:p>
            <a:pPr algn="just">
              <a:lnSpc>
                <a:spcPct val="115000"/>
              </a:lnSpc>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Conclusions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Rationing may be necessary and can seem the ‘right thing to do’ in a context of scarce resources. But we need to be clear of the bases on which we ration.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Very often rationing (both the amount of food and number of visits) seems to be based on an implicit distinction between the deserving and undeserving, re-enforcing rather than challenging the distinctions found in political rhetoric, poverty porn, and the benefits system.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Despite their widespread use, referral systems can be difficult to navigate and do not always work very well.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Despite the trust they place in them, food bank managers do not always trust the referral agencies on which they rely.</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Rather than reduce, referral systems displace the stigma, discretion, and moral(</a:t>
            </a:r>
            <a:r>
              <a:rPr lang="en-GB" dirty="0" err="1">
                <a:latin typeface="Calibri" panose="020F0502020204030204" pitchFamily="34" charset="0"/>
                <a:ea typeface="Times New Roman" panose="02020603050405020304" pitchFamily="18" charset="0"/>
                <a:cs typeface="Calibri" panose="020F0502020204030204" pitchFamily="34" charset="0"/>
              </a:rPr>
              <a:t>istic</a:t>
            </a:r>
            <a:r>
              <a:rPr lang="en-GB" dirty="0">
                <a:latin typeface="Calibri" panose="020F0502020204030204" pitchFamily="34" charset="0"/>
                <a:ea typeface="Times New Roman" panose="02020603050405020304" pitchFamily="18" charset="0"/>
                <a:cs typeface="Calibri" panose="020F0502020204030204" pitchFamily="34" charset="0"/>
              </a:rPr>
              <a:t>) judgements that can characterise some food banks from food bank volunteers to referral agents.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If we use referral systems to collect data to use in campaigning work why not collect this data in another way?</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If we use them because we want to help people connect with agencies that may be able to help them longer term, do we not already do this through our signposting?</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29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35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endParaRPr/>
          </a:p>
        </p:txBody>
      </p:sp>
      <p:sp>
        <p:nvSpPr>
          <p:cNvPr id="61" name="Google Shape;6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62" name="Google Shape;62;p14"/>
          <p:cNvPicPr preferRelativeResize="0"/>
          <p:nvPr/>
        </p:nvPicPr>
        <p:blipFill>
          <a:blip r:embed="rId3">
            <a:alphaModFix/>
          </a:blip>
          <a:stretch>
            <a:fillRect/>
          </a:stretch>
        </p:blipFill>
        <p:spPr>
          <a:xfrm>
            <a:off x="2856690" y="1"/>
            <a:ext cx="6478623"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2BC53-861D-4457-B78D-CEB1895A02FE}"/>
              </a:ext>
            </a:extLst>
          </p:cNvPr>
          <p:cNvSpPr/>
          <p:nvPr/>
        </p:nvSpPr>
        <p:spPr>
          <a:xfrm>
            <a:off x="0" y="295421"/>
            <a:ext cx="12192000" cy="2498441"/>
          </a:xfrm>
          <a:prstGeom prst="rect">
            <a:avLst/>
          </a:prstGeom>
        </p:spPr>
        <p:txBody>
          <a:bodyPr wrap="square">
            <a:spAutoFit/>
          </a:bodyPr>
          <a:lstStyle/>
          <a:p>
            <a:pPr algn="ctr">
              <a:lnSpc>
                <a:spcPct val="107000"/>
              </a:lnSpc>
              <a:spcAft>
                <a:spcPts val="800"/>
              </a:spcAft>
            </a:pPr>
            <a:r>
              <a:rPr lang="en-GB"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Rethinking rationing and referral</a:t>
            </a:r>
          </a:p>
          <a:p>
            <a:pPr>
              <a:lnSpc>
                <a:spcPct val="107000"/>
              </a:lnSpc>
              <a:spcAft>
                <a:spcPts val="800"/>
              </a:spcAft>
            </a:pPr>
            <a:endParaRPr lang="en-GB"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Professor Jon May, Queen Mary University of London</a:t>
            </a:r>
          </a:p>
          <a:p>
            <a:pPr algn="ct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Chair of Trustees (IFAN)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F9E99A2B-ED55-4F9F-AD67-314678AB6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39" y="2793862"/>
            <a:ext cx="5364921" cy="3579283"/>
          </a:xfrm>
          <a:prstGeom prst="rect">
            <a:avLst/>
          </a:prstGeom>
        </p:spPr>
      </p:pic>
    </p:spTree>
    <p:extLst>
      <p:ext uri="{BB962C8B-B14F-4D97-AF65-F5344CB8AC3E}">
        <p14:creationId xmlns:p14="http://schemas.microsoft.com/office/powerpoint/2010/main" val="1435726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a:t>Introduction</a:t>
            </a:r>
            <a:endParaRPr/>
          </a:p>
        </p:txBody>
      </p:sp>
      <p:sp>
        <p:nvSpPr>
          <p:cNvPr id="68" name="Google Shape;68;p15"/>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GB" dirty="0"/>
              <a:t>The Welcome Network is a project funded for 3 years (April 2017 - 2020) by Cheshire West and Chester Council (Health &amp; Inequalities Fund)</a:t>
            </a:r>
          </a:p>
          <a:p>
            <a:pPr marL="0" indent="0">
              <a:buNone/>
            </a:pPr>
            <a:endParaRPr dirty="0"/>
          </a:p>
          <a:p>
            <a:pPr marL="152396" indent="0">
              <a:spcBef>
                <a:spcPts val="2133"/>
              </a:spcBef>
              <a:buNone/>
            </a:pPr>
            <a:r>
              <a:rPr lang="en-GB" dirty="0"/>
              <a:t>Strategic partners:</a:t>
            </a:r>
          </a:p>
          <a:p>
            <a:pPr lvl="1"/>
            <a:r>
              <a:rPr lang="en-GB" dirty="0"/>
              <a:t>West Cheshire Foodbank, </a:t>
            </a:r>
            <a:endParaRPr dirty="0"/>
          </a:p>
          <a:p>
            <a:pPr lvl="1">
              <a:lnSpc>
                <a:spcPct val="100000"/>
              </a:lnSpc>
              <a:spcBef>
                <a:spcPts val="0"/>
              </a:spcBef>
            </a:pPr>
            <a:r>
              <a:rPr lang="en-GB" dirty="0"/>
              <a:t>Citizens Advice Cheshire West, </a:t>
            </a:r>
            <a:endParaRPr dirty="0"/>
          </a:p>
          <a:p>
            <a:pPr lvl="1">
              <a:lnSpc>
                <a:spcPct val="100000"/>
              </a:lnSpc>
              <a:spcBef>
                <a:spcPts val="0"/>
              </a:spcBef>
            </a:pPr>
            <a:r>
              <a:rPr lang="en-GB" dirty="0" err="1"/>
              <a:t>Healthbox</a:t>
            </a:r>
            <a:r>
              <a:rPr lang="en-GB" dirty="0"/>
              <a:t> (Public Health CIC)</a:t>
            </a:r>
            <a:endParaRPr dirty="0"/>
          </a:p>
          <a:p>
            <a:pPr lvl="1">
              <a:lnSpc>
                <a:spcPct val="100000"/>
              </a:lnSpc>
              <a:spcBef>
                <a:spcPts val="0"/>
              </a:spcBef>
            </a:pPr>
            <a:r>
              <a:rPr lang="en-GB" dirty="0"/>
              <a:t>Chester Voluntary Action</a:t>
            </a:r>
            <a:endParaRPr dirty="0"/>
          </a:p>
          <a:p>
            <a:pPr lvl="1">
              <a:lnSpc>
                <a:spcPct val="100000"/>
              </a:lnSpc>
              <a:spcBef>
                <a:spcPts val="0"/>
              </a:spcBef>
            </a:pPr>
            <a:r>
              <a:rPr lang="en-GB" dirty="0"/>
              <a:t>Cheshire West and Chester Council (Officers and Elected Members)</a:t>
            </a:r>
            <a:endParaRPr dirty="0"/>
          </a:p>
          <a:p>
            <a:pPr lvl="4">
              <a:lnSpc>
                <a:spcPct val="100000"/>
              </a:lnSpc>
              <a:spcBef>
                <a:spcPts val="0"/>
              </a:spcBef>
            </a:pPr>
            <a:r>
              <a:rPr lang="en-GB" dirty="0"/>
              <a:t>Including Cheshire West Poverty Truth Commission</a:t>
            </a:r>
            <a:endParaRPr dirty="0"/>
          </a:p>
          <a:p>
            <a:pPr indent="0">
              <a:spcBef>
                <a:spcPts val="2133"/>
              </a:spcBef>
              <a:buNone/>
            </a:pPr>
            <a:endParaRPr dirty="0"/>
          </a:p>
          <a:p>
            <a:pPr indent="0">
              <a:spcBef>
                <a:spcPts val="2133"/>
              </a:spcBef>
              <a:spcAft>
                <a:spcPts val="2133"/>
              </a:spcAft>
              <a:buNone/>
            </a:pPr>
            <a:endParaRPr dirty="0"/>
          </a:p>
        </p:txBody>
      </p:sp>
      <p:pic>
        <p:nvPicPr>
          <p:cNvPr id="69" name="Google Shape;69;p15"/>
          <p:cNvPicPr preferRelativeResize="0"/>
          <p:nvPr/>
        </p:nvPicPr>
        <p:blipFill rotWithShape="1">
          <a:blip r:embed="rId3">
            <a:alphaModFix/>
          </a:blip>
          <a:srcRect l="-1738" r="-1727" b="-6315"/>
          <a:stretch/>
        </p:blipFill>
        <p:spPr>
          <a:xfrm>
            <a:off x="10466435" y="4981301"/>
            <a:ext cx="1725565" cy="1876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a:t>The Welcome Network aims to support: </a:t>
            </a:r>
            <a:endParaRPr/>
          </a:p>
        </p:txBody>
      </p:sp>
      <p:sp>
        <p:nvSpPr>
          <p:cNvPr id="75" name="Google Shape;75;p1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lnSpc>
                <a:spcPct val="100000"/>
              </a:lnSpc>
              <a:buClr>
                <a:schemeClr val="dk1"/>
              </a:buClr>
              <a:buFont typeface="Noto Sans Symbols"/>
              <a:buChar char="●"/>
            </a:pPr>
            <a:r>
              <a:rPr lang="en-GB" dirty="0">
                <a:solidFill>
                  <a:schemeClr val="dk1"/>
                </a:solidFill>
              </a:rPr>
              <a:t>A move from transactional approaches to food poverty to building relationships</a:t>
            </a:r>
          </a:p>
          <a:p>
            <a:pPr marL="152396" indent="0">
              <a:lnSpc>
                <a:spcPct val="100000"/>
              </a:lnSpc>
              <a:buClr>
                <a:schemeClr val="dk1"/>
              </a:buClr>
              <a:buNone/>
            </a:pPr>
            <a:endParaRPr dirty="0">
              <a:solidFill>
                <a:schemeClr val="dk1"/>
              </a:solidFill>
              <a:latin typeface="Calibri"/>
              <a:ea typeface="Calibri"/>
              <a:cs typeface="Calibri"/>
              <a:sym typeface="Calibri"/>
            </a:endParaRPr>
          </a:p>
          <a:p>
            <a:pPr>
              <a:lnSpc>
                <a:spcPct val="100000"/>
              </a:lnSpc>
              <a:buClr>
                <a:schemeClr val="dk1"/>
              </a:buClr>
              <a:buFont typeface="Noto Sans Symbols"/>
              <a:buChar char="●"/>
            </a:pPr>
            <a:r>
              <a:rPr lang="en-GB" dirty="0">
                <a:solidFill>
                  <a:schemeClr val="dk1"/>
                </a:solidFill>
              </a:rPr>
              <a:t>The creation of spaces for neighbours and agencies to come together and build relationships</a:t>
            </a:r>
          </a:p>
          <a:p>
            <a:pPr>
              <a:lnSpc>
                <a:spcPct val="100000"/>
              </a:lnSpc>
              <a:buClr>
                <a:schemeClr val="dk1"/>
              </a:buClr>
              <a:buFont typeface="Noto Sans Symbols"/>
              <a:buChar char="●"/>
            </a:pPr>
            <a:endParaRPr dirty="0">
              <a:solidFill>
                <a:schemeClr val="dk1"/>
              </a:solidFill>
              <a:latin typeface="Calibri"/>
              <a:ea typeface="Calibri"/>
              <a:cs typeface="Calibri"/>
              <a:sym typeface="Calibri"/>
            </a:endParaRPr>
          </a:p>
          <a:p>
            <a:pPr>
              <a:lnSpc>
                <a:spcPct val="100000"/>
              </a:lnSpc>
              <a:buClr>
                <a:schemeClr val="dk1"/>
              </a:buClr>
              <a:buFont typeface="Noto Sans Symbols"/>
              <a:buChar char="●"/>
            </a:pPr>
            <a:r>
              <a:rPr lang="en-GB" dirty="0">
                <a:solidFill>
                  <a:schemeClr val="dk1"/>
                </a:solidFill>
              </a:rPr>
              <a:t>Reducing stigma by providing accessible, welcoming environments to access food, activities and support</a:t>
            </a:r>
          </a:p>
          <a:p>
            <a:pPr>
              <a:lnSpc>
                <a:spcPct val="100000"/>
              </a:lnSpc>
              <a:buClr>
                <a:schemeClr val="dk1"/>
              </a:buClr>
              <a:buFont typeface="Noto Sans Symbols"/>
              <a:buChar char="●"/>
            </a:pPr>
            <a:endParaRPr dirty="0">
              <a:solidFill>
                <a:schemeClr val="dk1"/>
              </a:solidFill>
              <a:latin typeface="Calibri"/>
              <a:ea typeface="Calibri"/>
              <a:cs typeface="Calibri"/>
              <a:sym typeface="Calibri"/>
            </a:endParaRPr>
          </a:p>
          <a:p>
            <a:pPr>
              <a:lnSpc>
                <a:spcPct val="100000"/>
              </a:lnSpc>
              <a:buClr>
                <a:schemeClr val="dk1"/>
              </a:buClr>
              <a:buFont typeface="Noto Sans Symbols"/>
              <a:buChar char="●"/>
            </a:pPr>
            <a:r>
              <a:rPr lang="en-GB" dirty="0">
                <a:solidFill>
                  <a:schemeClr val="dk1"/>
                </a:solidFill>
              </a:rPr>
              <a:t>The development of a variety of locations and activities to improve accessibility to food and support for diverse communities</a:t>
            </a:r>
            <a:endParaRPr dirty="0">
              <a:solidFill>
                <a:schemeClr val="dk1"/>
              </a:solidFill>
              <a:latin typeface="Calibri"/>
              <a:ea typeface="Calibri"/>
              <a:cs typeface="Calibri"/>
              <a:sym typeface="Calibri"/>
            </a:endParaRPr>
          </a:p>
          <a:p>
            <a:pPr marL="0" indent="0">
              <a:spcAft>
                <a:spcPts val="2133"/>
              </a:spcAft>
              <a:buNone/>
            </a:pPr>
            <a:endParaRPr dirty="0"/>
          </a:p>
        </p:txBody>
      </p:sp>
      <p:pic>
        <p:nvPicPr>
          <p:cNvPr id="76" name="Google Shape;76;p16"/>
          <p:cNvPicPr preferRelativeResize="0"/>
          <p:nvPr/>
        </p:nvPicPr>
        <p:blipFill rotWithShape="1">
          <a:blip r:embed="rId3">
            <a:alphaModFix/>
          </a:blip>
          <a:srcRect l="-1738" r="-1727" b="-6315"/>
          <a:stretch/>
        </p:blipFill>
        <p:spPr>
          <a:xfrm>
            <a:off x="10564090" y="5153483"/>
            <a:ext cx="1725565" cy="1876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a:t>Brief History</a:t>
            </a:r>
            <a:endParaRPr/>
          </a:p>
        </p:txBody>
      </p:sp>
      <p:sp>
        <p:nvSpPr>
          <p:cNvPr id="82" name="Google Shape;82;p17"/>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GB" dirty="0"/>
              <a:t>Desire to move from a ‘transactional’ to a ‘relational’ model of food provision</a:t>
            </a:r>
          </a:p>
          <a:p>
            <a:pPr marL="152396" indent="0">
              <a:buNone/>
            </a:pPr>
            <a:endParaRPr dirty="0"/>
          </a:p>
          <a:p>
            <a:r>
              <a:rPr lang="en-GB" dirty="0"/>
              <a:t>Summer 2016 - partners seeing the value of working together</a:t>
            </a:r>
          </a:p>
          <a:p>
            <a:pPr marL="152396" indent="0">
              <a:buNone/>
            </a:pPr>
            <a:endParaRPr dirty="0"/>
          </a:p>
          <a:p>
            <a:r>
              <a:rPr lang="en-GB" dirty="0"/>
              <a:t>Used some of the principles of ‘Feeding Birkenhead’ - Became a ‘Feeding Britain’ pilot area  </a:t>
            </a:r>
          </a:p>
          <a:p>
            <a:pPr marL="152396" indent="0">
              <a:buNone/>
            </a:pPr>
            <a:endParaRPr dirty="0"/>
          </a:p>
          <a:p>
            <a:r>
              <a:rPr lang="en-GB" dirty="0"/>
              <a:t>Funding was secured in March 2017 to allow for 3 staff to develop the partnership/network across the Cheshire West and Chester Borough</a:t>
            </a:r>
            <a:endParaRPr dirty="0"/>
          </a:p>
          <a:p>
            <a:pPr indent="0">
              <a:spcBef>
                <a:spcPts val="2133"/>
              </a:spcBef>
              <a:spcAft>
                <a:spcPts val="2133"/>
              </a:spcAft>
              <a:buNone/>
            </a:pPr>
            <a:endParaRPr dirty="0"/>
          </a:p>
        </p:txBody>
      </p:sp>
      <p:pic>
        <p:nvPicPr>
          <p:cNvPr id="83" name="Google Shape;83;p17"/>
          <p:cNvPicPr preferRelativeResize="0"/>
          <p:nvPr/>
        </p:nvPicPr>
        <p:blipFill rotWithShape="1">
          <a:blip r:embed="rId3">
            <a:alphaModFix/>
          </a:blip>
          <a:srcRect l="-1738" r="-1727" b="-6315"/>
          <a:stretch/>
        </p:blipFill>
        <p:spPr>
          <a:xfrm>
            <a:off x="10661744" y="5153483"/>
            <a:ext cx="1725565" cy="1876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a:solidFill>
                  <a:srgbClr val="000000"/>
                </a:solidFill>
              </a:rPr>
              <a:t>Examples</a:t>
            </a:r>
            <a:endParaRPr>
              <a:solidFill>
                <a:srgbClr val="000000"/>
              </a:solidFill>
            </a:endParaRPr>
          </a:p>
        </p:txBody>
      </p:sp>
      <p:sp>
        <p:nvSpPr>
          <p:cNvPr id="89" name="Google Shape;89;p18"/>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GB" dirty="0"/>
              <a:t>Foodbank Sessions not run in isolation</a:t>
            </a:r>
            <a:endParaRPr dirty="0"/>
          </a:p>
          <a:p>
            <a:pPr lvl="1">
              <a:spcBef>
                <a:spcPts val="0"/>
              </a:spcBef>
            </a:pPr>
            <a:endParaRPr lang="en-GB" dirty="0"/>
          </a:p>
          <a:p>
            <a:pPr lvl="1">
              <a:spcBef>
                <a:spcPts val="0"/>
              </a:spcBef>
            </a:pPr>
            <a:r>
              <a:rPr lang="en-GB" dirty="0"/>
              <a:t>Snack &amp; Chat</a:t>
            </a:r>
          </a:p>
          <a:p>
            <a:pPr lvl="1">
              <a:spcBef>
                <a:spcPts val="0"/>
              </a:spcBef>
            </a:pPr>
            <a:r>
              <a:rPr lang="en-GB" dirty="0"/>
              <a:t>Citizens Advice in community space</a:t>
            </a:r>
            <a:endParaRPr dirty="0"/>
          </a:p>
          <a:p>
            <a:pPr lvl="1">
              <a:spcBef>
                <a:spcPts val="0"/>
              </a:spcBef>
            </a:pPr>
            <a:r>
              <a:rPr lang="en-GB" dirty="0"/>
              <a:t>Pop Up Cooking</a:t>
            </a:r>
            <a:endParaRPr dirty="0"/>
          </a:p>
          <a:p>
            <a:pPr lvl="1">
              <a:spcBef>
                <a:spcPts val="0"/>
              </a:spcBef>
            </a:pPr>
            <a:r>
              <a:rPr lang="en-GB" dirty="0"/>
              <a:t>Recipe Sharing </a:t>
            </a:r>
          </a:p>
          <a:p>
            <a:pPr lvl="1">
              <a:spcBef>
                <a:spcPts val="0"/>
              </a:spcBef>
            </a:pPr>
            <a:endParaRPr dirty="0"/>
          </a:p>
          <a:p>
            <a:r>
              <a:rPr lang="en-GB" sz="2400" dirty="0"/>
              <a:t>Community Food Festivals</a:t>
            </a:r>
          </a:p>
          <a:p>
            <a:pPr marL="152396" indent="0">
              <a:buNone/>
            </a:pPr>
            <a:endParaRPr sz="2400" dirty="0"/>
          </a:p>
          <a:p>
            <a:r>
              <a:rPr lang="en-GB" sz="2400" dirty="0"/>
              <a:t>Supporting Community Groups with Funding (from Feeding Britain/DfE) to provide food at Holiday Clubs</a:t>
            </a:r>
          </a:p>
          <a:p>
            <a:endParaRPr sz="2400" dirty="0"/>
          </a:p>
          <a:p>
            <a:r>
              <a:rPr lang="en-GB" sz="2400" dirty="0"/>
              <a:t>Removing barriers to attending local Leisure Centre/Theatre</a:t>
            </a:r>
            <a:endParaRPr sz="2400" dirty="0"/>
          </a:p>
          <a:p>
            <a:pPr marL="152396" indent="0">
              <a:buNone/>
            </a:pPr>
            <a:endParaRPr lang="en-GB" sz="2400" dirty="0"/>
          </a:p>
          <a:p>
            <a:r>
              <a:rPr lang="en-GB" sz="2400" dirty="0"/>
              <a:t>Access to Food Hygiene Training  </a:t>
            </a:r>
            <a:endParaRPr sz="2400" dirty="0"/>
          </a:p>
        </p:txBody>
      </p:sp>
      <p:pic>
        <p:nvPicPr>
          <p:cNvPr id="90" name="Google Shape;90;p18"/>
          <p:cNvPicPr preferRelativeResize="0"/>
          <p:nvPr/>
        </p:nvPicPr>
        <p:blipFill rotWithShape="1">
          <a:blip r:embed="rId3">
            <a:alphaModFix/>
          </a:blip>
          <a:srcRect l="-1738" r="-1727" b="-6315"/>
          <a:stretch/>
        </p:blipFill>
        <p:spPr>
          <a:xfrm>
            <a:off x="10530225" y="5153483"/>
            <a:ext cx="1725565" cy="1876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a:t>The Joys of The Welcome Network</a:t>
            </a:r>
            <a:endParaRPr/>
          </a:p>
        </p:txBody>
      </p:sp>
      <p:sp>
        <p:nvSpPr>
          <p:cNvPr id="96" name="Google Shape;96;p19"/>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lnSpc>
                <a:spcPct val="150000"/>
              </a:lnSpc>
            </a:pPr>
            <a:r>
              <a:rPr lang="en-GB" dirty="0"/>
              <a:t>Someone/Something to have time and energy to make connections</a:t>
            </a:r>
            <a:endParaRPr dirty="0"/>
          </a:p>
          <a:p>
            <a:pPr>
              <a:lnSpc>
                <a:spcPct val="150000"/>
              </a:lnSpc>
            </a:pPr>
            <a:r>
              <a:rPr lang="en-GB" dirty="0"/>
              <a:t>Sharing learning/connections </a:t>
            </a:r>
          </a:p>
          <a:p>
            <a:pPr>
              <a:lnSpc>
                <a:spcPct val="150000"/>
              </a:lnSpc>
            </a:pPr>
            <a:r>
              <a:rPr lang="en-GB" dirty="0"/>
              <a:t>Pooling resources to review/assess ways of working</a:t>
            </a:r>
          </a:p>
          <a:p>
            <a:pPr>
              <a:lnSpc>
                <a:spcPct val="100000"/>
              </a:lnSpc>
            </a:pPr>
            <a:r>
              <a:rPr lang="en-GB" dirty="0"/>
              <a:t>Many people working towards the same aim - achieving more together than on their own </a:t>
            </a:r>
            <a:endParaRPr dirty="0"/>
          </a:p>
          <a:p>
            <a:pPr>
              <a:lnSpc>
                <a:spcPct val="150000"/>
              </a:lnSpc>
            </a:pPr>
            <a:r>
              <a:rPr lang="en-GB" dirty="0"/>
              <a:t>Relationship </a:t>
            </a:r>
            <a:r>
              <a:rPr lang="en-GB" dirty="0" err="1"/>
              <a:t>Relationship</a:t>
            </a:r>
            <a:r>
              <a:rPr lang="en-GB" dirty="0"/>
              <a:t> </a:t>
            </a:r>
            <a:r>
              <a:rPr lang="en-GB" dirty="0" err="1"/>
              <a:t>Relationship</a:t>
            </a:r>
            <a:endParaRPr dirty="0"/>
          </a:p>
        </p:txBody>
      </p:sp>
      <p:pic>
        <p:nvPicPr>
          <p:cNvPr id="97" name="Google Shape;97;p19"/>
          <p:cNvPicPr preferRelativeResize="0"/>
          <p:nvPr/>
        </p:nvPicPr>
        <p:blipFill rotWithShape="1">
          <a:blip r:embed="rId3">
            <a:alphaModFix/>
          </a:blip>
          <a:srcRect l="-1738" r="-1727" b="-6315"/>
          <a:stretch/>
        </p:blipFill>
        <p:spPr>
          <a:xfrm>
            <a:off x="10539103" y="5153483"/>
            <a:ext cx="1725565" cy="18766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a:t>The Challenges of the Welcome Network</a:t>
            </a:r>
            <a:endParaRPr/>
          </a:p>
        </p:txBody>
      </p:sp>
      <p:sp>
        <p:nvSpPr>
          <p:cNvPr id="103" name="Google Shape;103;p20"/>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lnSpc>
                <a:spcPct val="100000"/>
              </a:lnSpc>
            </a:pPr>
            <a:r>
              <a:rPr lang="en-GB" dirty="0"/>
              <a:t>The partnership process has been hard work</a:t>
            </a:r>
          </a:p>
          <a:p>
            <a:pPr>
              <a:lnSpc>
                <a:spcPct val="100000"/>
              </a:lnSpc>
            </a:pPr>
            <a:endParaRPr dirty="0"/>
          </a:p>
          <a:p>
            <a:pPr>
              <a:lnSpc>
                <a:spcPct val="100000"/>
              </a:lnSpc>
            </a:pPr>
            <a:r>
              <a:rPr lang="en-GB" dirty="0"/>
              <a:t>Relationships take time - between everyone involved</a:t>
            </a:r>
          </a:p>
          <a:p>
            <a:pPr marL="152396" indent="0">
              <a:lnSpc>
                <a:spcPct val="100000"/>
              </a:lnSpc>
              <a:buNone/>
            </a:pPr>
            <a:endParaRPr dirty="0"/>
          </a:p>
          <a:p>
            <a:pPr>
              <a:lnSpc>
                <a:spcPct val="100000"/>
              </a:lnSpc>
            </a:pPr>
            <a:r>
              <a:rPr lang="en-GB" dirty="0"/>
              <a:t>Evaluating/evidencing the value that the Network/Partnerships are bringing to addressing the issue of Food Poverty</a:t>
            </a:r>
          </a:p>
          <a:p>
            <a:pPr marL="152396" indent="0">
              <a:lnSpc>
                <a:spcPct val="100000"/>
              </a:lnSpc>
              <a:buNone/>
            </a:pPr>
            <a:endParaRPr dirty="0"/>
          </a:p>
          <a:p>
            <a:pPr>
              <a:lnSpc>
                <a:spcPct val="100000"/>
              </a:lnSpc>
            </a:pPr>
            <a:r>
              <a:rPr lang="en-GB" dirty="0"/>
              <a:t>Ensuring the voices of people with lived experience are heard and part of the network</a:t>
            </a:r>
            <a:endParaRPr dirty="0"/>
          </a:p>
          <a:p>
            <a:pPr indent="0">
              <a:spcBef>
                <a:spcPts val="2133"/>
              </a:spcBef>
              <a:spcAft>
                <a:spcPts val="2133"/>
              </a:spcAft>
              <a:buNone/>
            </a:pPr>
            <a:endParaRPr dirty="0"/>
          </a:p>
        </p:txBody>
      </p:sp>
      <p:pic>
        <p:nvPicPr>
          <p:cNvPr id="104" name="Google Shape;104;p20"/>
          <p:cNvPicPr preferRelativeResize="0"/>
          <p:nvPr/>
        </p:nvPicPr>
        <p:blipFill rotWithShape="1">
          <a:blip r:embed="rId3">
            <a:alphaModFix/>
          </a:blip>
          <a:srcRect l="-1738" r="-1727" b="-6315"/>
          <a:stretch/>
        </p:blipFill>
        <p:spPr>
          <a:xfrm>
            <a:off x="10466435" y="4981301"/>
            <a:ext cx="1725565" cy="1876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15600" y="2431600"/>
            <a:ext cx="11360800" cy="763600"/>
          </a:xfrm>
          <a:prstGeom prst="rect">
            <a:avLst/>
          </a:prstGeom>
        </p:spPr>
        <p:txBody>
          <a:bodyPr spcFirstLastPara="1" vert="horz" wrap="square" lIns="121900" tIns="121900" rIns="121900" bIns="121900" rtlCol="0" anchor="t" anchorCtr="0">
            <a:noAutofit/>
          </a:bodyPr>
          <a:lstStyle/>
          <a:p>
            <a:r>
              <a:rPr lang="en-GB"/>
              <a:t>Case Study</a:t>
            </a:r>
            <a:endParaRPr/>
          </a:p>
        </p:txBody>
      </p:sp>
      <p:pic>
        <p:nvPicPr>
          <p:cNvPr id="111" name="Google Shape;111;p21"/>
          <p:cNvPicPr preferRelativeResize="0"/>
          <p:nvPr/>
        </p:nvPicPr>
        <p:blipFill rotWithShape="1">
          <a:blip r:embed="rId3">
            <a:alphaModFix/>
          </a:blip>
          <a:srcRect l="-1738" r="-1727" b="-6315"/>
          <a:stretch/>
        </p:blipFill>
        <p:spPr>
          <a:xfrm>
            <a:off x="10466435" y="4981301"/>
            <a:ext cx="1725565" cy="1876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45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4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14" t="8395"/>
          <a:stretch/>
        </p:blipFill>
        <p:spPr>
          <a:xfrm>
            <a:off x="2548965" y="1101160"/>
            <a:ext cx="7177741" cy="2246667"/>
          </a:xfrm>
          <a:prstGeom prst="rect">
            <a:avLst/>
          </a:prstGeom>
        </p:spPr>
      </p:pic>
      <p:sp>
        <p:nvSpPr>
          <p:cNvPr id="2" name="Title 1"/>
          <p:cNvSpPr>
            <a:spLocks noGrp="1"/>
          </p:cNvSpPr>
          <p:nvPr>
            <p:ph type="title"/>
          </p:nvPr>
        </p:nvSpPr>
        <p:spPr>
          <a:xfrm>
            <a:off x="3564966" y="622065"/>
            <a:ext cx="7103035" cy="283882"/>
          </a:xfrm>
        </p:spPr>
        <p:txBody>
          <a:bodyPr>
            <a:noAutofit/>
          </a:bodyPr>
          <a:lstStyle/>
          <a:p>
            <a:r>
              <a:rPr lang="en-US" b="1" dirty="0"/>
              <a:t>The Meeting Place </a:t>
            </a:r>
          </a:p>
        </p:txBody>
      </p:sp>
      <p:sp>
        <p:nvSpPr>
          <p:cNvPr id="5" name="TextBox 4"/>
          <p:cNvSpPr txBox="1"/>
          <p:nvPr/>
        </p:nvSpPr>
        <p:spPr>
          <a:xfrm>
            <a:off x="1918243" y="3492218"/>
            <a:ext cx="8153297" cy="3416320"/>
          </a:xfrm>
          <a:prstGeom prst="rect">
            <a:avLst/>
          </a:prstGeom>
          <a:noFill/>
          <a:ln>
            <a:noFill/>
          </a:ln>
        </p:spPr>
        <p:txBody>
          <a:bodyPr wrap="square" rtlCol="0">
            <a:spAutoFit/>
          </a:bodyPr>
          <a:lstStyle/>
          <a:p>
            <a:pPr marL="285750" indent="-285750" algn="just">
              <a:buFont typeface="Arial"/>
              <a:buChar char="•"/>
            </a:pPr>
            <a:r>
              <a:rPr lang="en-US" sz="2400" b="1" dirty="0">
                <a:solidFill>
                  <a:srgbClr val="FF6600"/>
                </a:solidFill>
                <a:latin typeface="Arial"/>
                <a:cs typeface="Arial"/>
              </a:rPr>
              <a:t>An initiative piloting an alternative approach to our existing food distribution sessions</a:t>
            </a:r>
          </a:p>
          <a:p>
            <a:pPr algn="just"/>
            <a:endParaRPr lang="en-US" sz="2400" b="1" dirty="0">
              <a:solidFill>
                <a:srgbClr val="FF6600"/>
              </a:solidFill>
              <a:latin typeface="Arial"/>
              <a:cs typeface="Arial"/>
            </a:endParaRPr>
          </a:p>
          <a:p>
            <a:pPr marL="285750" indent="-285750" algn="just">
              <a:buFont typeface="Arial"/>
              <a:buChar char="•"/>
            </a:pPr>
            <a:r>
              <a:rPr lang="en-US" sz="2400" b="1" dirty="0">
                <a:solidFill>
                  <a:srgbClr val="FF6600"/>
                </a:solidFill>
                <a:latin typeface="Arial"/>
                <a:cs typeface="Arial"/>
              </a:rPr>
              <a:t>A collaborative initiative between Cheshire West Citizens Advice and West Cheshire </a:t>
            </a:r>
            <a:r>
              <a:rPr lang="en-US" sz="2400" b="1" dirty="0" err="1">
                <a:solidFill>
                  <a:srgbClr val="FF6600"/>
                </a:solidFill>
                <a:latin typeface="Arial"/>
                <a:cs typeface="Arial"/>
              </a:rPr>
              <a:t>Foodbank</a:t>
            </a:r>
            <a:r>
              <a:rPr lang="en-US" sz="2400" b="1" dirty="0">
                <a:solidFill>
                  <a:srgbClr val="FF6600"/>
                </a:solidFill>
                <a:latin typeface="Arial"/>
                <a:cs typeface="Arial"/>
              </a:rPr>
              <a:t> </a:t>
            </a:r>
          </a:p>
          <a:p>
            <a:pPr algn="just"/>
            <a:endParaRPr lang="en-US" sz="2400" b="1" dirty="0">
              <a:solidFill>
                <a:srgbClr val="FF6600"/>
              </a:solidFill>
              <a:latin typeface="Arial"/>
              <a:cs typeface="Arial"/>
            </a:endParaRPr>
          </a:p>
          <a:p>
            <a:pPr marL="285750" indent="-285750" algn="just">
              <a:buFont typeface="Arial"/>
              <a:buChar char="•"/>
            </a:pPr>
            <a:r>
              <a:rPr lang="en-US" sz="2400" b="1" dirty="0">
                <a:solidFill>
                  <a:srgbClr val="FF6600"/>
                </a:solidFill>
                <a:latin typeface="Arial"/>
                <a:cs typeface="Arial"/>
              </a:rPr>
              <a:t>Funded by the Westminster Foundation </a:t>
            </a:r>
          </a:p>
          <a:p>
            <a:pPr algn="just"/>
            <a:endParaRPr lang="en-US" sz="2400" b="1" dirty="0">
              <a:solidFill>
                <a:srgbClr val="FF6600"/>
              </a:solidFill>
              <a:latin typeface="Arial"/>
              <a:cs typeface="Arial"/>
            </a:endParaRPr>
          </a:p>
          <a:p>
            <a:pPr marL="285750" indent="-285750" algn="just">
              <a:buFont typeface="Arial"/>
              <a:buChar char="•"/>
            </a:pPr>
            <a:r>
              <a:rPr lang="en-US" sz="2400" b="1" dirty="0">
                <a:solidFill>
                  <a:srgbClr val="FF6600"/>
                </a:solidFill>
                <a:latin typeface="Arial"/>
                <a:cs typeface="Arial"/>
              </a:rPr>
              <a:t>Aligns with the values of the Welcome Network </a:t>
            </a:r>
          </a:p>
        </p:txBody>
      </p:sp>
    </p:spTree>
    <p:extLst>
      <p:ext uri="{BB962C8B-B14F-4D97-AF65-F5344CB8AC3E}">
        <p14:creationId xmlns:p14="http://schemas.microsoft.com/office/powerpoint/2010/main" val="163591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789BB-836A-4493-B8CC-BB102B13F3E3}"/>
              </a:ext>
            </a:extLst>
          </p:cNvPr>
          <p:cNvSpPr/>
          <p:nvPr/>
        </p:nvSpPr>
        <p:spPr>
          <a:xfrm>
            <a:off x="0" y="295422"/>
            <a:ext cx="12192000" cy="7051418"/>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Background and context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Continued rise in demand for emergency food aid and number of food banks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Number of Trussell Trust food banks in 2010 – 78</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Number of Trussell Trust and independent food banks and food distribution centres 2018 - 2,009 (Sabine Goodwin, IFAN)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Changes to the benefits system a major driver of demand for food aid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45 benefits capped, scrapped, frozen or reduced in value since 2010 (CPAG, 2017)</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Increased conditionality and sanctioning </a:t>
            </a:r>
            <a:r>
              <a:rPr lang="en-GB" dirty="0">
                <a:latin typeface="Calibri" panose="020F0502020204030204" pitchFamily="34" charset="0"/>
                <a:ea typeface="Calibri" panose="020F0502020204030204" pitchFamily="34" charset="0"/>
                <a:cs typeface="Calibri" panose="020F0502020204030204" pitchFamily="34" charset="0"/>
              </a:rPr>
              <a:t>(3.8 million Job Seekers Allowance claimants sanctioned since June 2010 (DWP, 2018))</a:t>
            </a:r>
            <a:r>
              <a:rPr lang="en-GB"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Errors and delays with Universal Credit - 52% increase in use of Trussell Trust food banks in areas where Universal Credit rolled out</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6">
            <a:extLst>
              <a:ext uri="{FF2B5EF4-FFF2-40B4-BE49-F238E27FC236}">
                <a16:creationId xmlns:a16="http://schemas.microsoft.com/office/drawing/2014/main" id="{3298D451-6AE1-42EF-A6AC-6510FB9BC3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42" y="196949"/>
            <a:ext cx="4536465" cy="192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D1D0571-80B7-4600-B039-7D5122C9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391" y="5092504"/>
            <a:ext cx="1531327" cy="1470074"/>
          </a:xfrm>
          <a:prstGeom prst="rect">
            <a:avLst/>
          </a:prstGeom>
        </p:spPr>
      </p:pic>
    </p:spTree>
    <p:extLst>
      <p:ext uri="{BB962C8B-B14F-4D97-AF65-F5344CB8AC3E}">
        <p14:creationId xmlns:p14="http://schemas.microsoft.com/office/powerpoint/2010/main" val="81125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43647"/>
            <a:ext cx="9144000" cy="674030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1643530" y="994443"/>
            <a:ext cx="8747103" cy="758952"/>
          </a:xfrm>
        </p:spPr>
        <p:txBody>
          <a:bodyPr>
            <a:normAutofit fontScale="90000"/>
          </a:bodyPr>
          <a:lstStyle/>
          <a:p>
            <a:r>
              <a:rPr lang="en-GB" b="1" dirty="0">
                <a:solidFill>
                  <a:srgbClr val="FF6600"/>
                </a:solidFill>
              </a:rPr>
              <a:t>5 Key Principles      of  The Meeting Place</a:t>
            </a:r>
            <a:r>
              <a:rPr lang="en-GB" b="1" dirty="0"/>
              <a:t> </a:t>
            </a:r>
            <a:br>
              <a:rPr lang="en-GB" dirty="0"/>
            </a:br>
            <a:endParaRPr lang="en-US" dirty="0"/>
          </a:p>
        </p:txBody>
      </p:sp>
      <p:sp>
        <p:nvSpPr>
          <p:cNvPr id="3" name="Content Placeholder 2"/>
          <p:cNvSpPr>
            <a:spLocks noGrp="1"/>
          </p:cNvSpPr>
          <p:nvPr>
            <p:ph idx="1"/>
          </p:nvPr>
        </p:nvSpPr>
        <p:spPr>
          <a:xfrm>
            <a:off x="1856232" y="1753395"/>
            <a:ext cx="8503920" cy="4572000"/>
          </a:xfrm>
        </p:spPr>
        <p:txBody>
          <a:bodyPr>
            <a:normAutofit/>
          </a:bodyPr>
          <a:lstStyle/>
          <a:p>
            <a:pPr lvl="0"/>
            <a:r>
              <a:rPr lang="en-GB" b="1" dirty="0"/>
              <a:t>Welcoming Social Space</a:t>
            </a:r>
          </a:p>
          <a:p>
            <a:pPr lvl="0"/>
            <a:r>
              <a:rPr lang="en-GB" b="1" dirty="0"/>
              <a:t>Dignity in Practices</a:t>
            </a:r>
          </a:p>
          <a:p>
            <a:pPr lvl="0"/>
            <a:r>
              <a:rPr lang="en-GB" b="1" dirty="0"/>
              <a:t>Development of Skills and Self-Esteem</a:t>
            </a:r>
          </a:p>
          <a:p>
            <a:pPr lvl="0"/>
            <a:r>
              <a:rPr lang="en-GB" b="1" dirty="0"/>
              <a:t>Sharing of Food and Drink</a:t>
            </a:r>
          </a:p>
          <a:p>
            <a:pPr lvl="0"/>
            <a:r>
              <a:rPr lang="en-GB" b="1" dirty="0"/>
              <a:t>Accessible Advice and Information</a:t>
            </a:r>
          </a:p>
          <a:p>
            <a:pPr lvl="0"/>
            <a:endParaRPr lang="en-GB" dirty="0"/>
          </a:p>
          <a:p>
            <a:pPr marL="0" indent="0" algn="ctr">
              <a:buNone/>
            </a:pPr>
            <a:r>
              <a:rPr lang="en-US" b="1" i="1" dirty="0"/>
              <a:t>“Genuine conversations in social spaces, rather than evaluations of people, lead to specialist support and meaningful change in a person’s life” </a:t>
            </a:r>
            <a:endParaRPr lang="en-GB" b="1" i="1" dirty="0"/>
          </a:p>
          <a:p>
            <a:endParaRPr lang="en-US" dirty="0"/>
          </a:p>
        </p:txBody>
      </p:sp>
      <p:pic>
        <p:nvPicPr>
          <p:cNvPr id="5" name="Picture 4"/>
          <p:cNvPicPr>
            <a:picLocks noChangeAspect="1"/>
          </p:cNvPicPr>
          <p:nvPr/>
        </p:nvPicPr>
        <p:blipFill>
          <a:blip r:embed="rId2"/>
          <a:stretch>
            <a:fillRect/>
          </a:stretch>
        </p:blipFill>
        <p:spPr>
          <a:xfrm>
            <a:off x="2930479" y="625965"/>
            <a:ext cx="2547139" cy="852312"/>
          </a:xfrm>
          <a:prstGeom prst="rect">
            <a:avLst/>
          </a:prstGeom>
        </p:spPr>
      </p:pic>
    </p:spTree>
    <p:extLst>
      <p:ext uri="{BB962C8B-B14F-4D97-AF65-F5344CB8AC3E}">
        <p14:creationId xmlns:p14="http://schemas.microsoft.com/office/powerpoint/2010/main" val="22261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715" y="354106"/>
            <a:ext cx="8229600" cy="990600"/>
          </a:xfrm>
        </p:spPr>
        <p:txBody>
          <a:bodyPr/>
          <a:lstStyle/>
          <a:p>
            <a:r>
              <a:rPr lang="en-US" b="1" dirty="0">
                <a:solidFill>
                  <a:srgbClr val="FF6600"/>
                </a:solidFill>
              </a:rPr>
              <a:t>Key Strengths of the Project</a:t>
            </a:r>
          </a:p>
        </p:txBody>
      </p:sp>
      <p:sp>
        <p:nvSpPr>
          <p:cNvPr id="3" name="Content Placeholder 2"/>
          <p:cNvSpPr>
            <a:spLocks noGrp="1"/>
          </p:cNvSpPr>
          <p:nvPr>
            <p:ph idx="1"/>
          </p:nvPr>
        </p:nvSpPr>
        <p:spPr>
          <a:xfrm>
            <a:off x="1825752" y="1527048"/>
            <a:ext cx="8503920" cy="4772944"/>
          </a:xfrm>
        </p:spPr>
        <p:txBody>
          <a:bodyPr>
            <a:normAutofit/>
          </a:bodyPr>
          <a:lstStyle/>
          <a:p>
            <a:pPr marL="0" indent="0">
              <a:buNone/>
            </a:pPr>
            <a:endParaRPr lang="en-US" dirty="0"/>
          </a:p>
          <a:p>
            <a:pPr marL="0" indent="0">
              <a:buNone/>
            </a:pPr>
            <a:endParaRPr lang="en-US" dirty="0"/>
          </a:p>
          <a:p>
            <a:endParaRPr lang="en-US" dirty="0"/>
          </a:p>
          <a:p>
            <a:pPr marL="0" indent="0">
              <a:buNone/>
            </a:pPr>
            <a:endParaRPr lang="en-US" dirty="0"/>
          </a:p>
          <a:p>
            <a:endParaRPr lang="en-US" dirty="0"/>
          </a:p>
        </p:txBody>
      </p:sp>
      <p:sp>
        <p:nvSpPr>
          <p:cNvPr id="6" name="Rounded Rectangular Callout 5"/>
          <p:cNvSpPr/>
          <p:nvPr/>
        </p:nvSpPr>
        <p:spPr>
          <a:xfrm>
            <a:off x="7144307" y="1527049"/>
            <a:ext cx="3185365" cy="1390313"/>
          </a:xfrm>
          <a:prstGeom prst="wedgeRoundRectCallout">
            <a:avLst>
              <a:gd name="adj1" fmla="val -49798"/>
              <a:gd name="adj2" fmla="val 73138"/>
              <a:gd name="adj3" fmla="val 16667"/>
            </a:avLst>
          </a:prstGeom>
          <a:solidFill>
            <a:srgbClr val="40A5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70041" y="1538664"/>
            <a:ext cx="3059631" cy="1477328"/>
          </a:xfrm>
          <a:prstGeom prst="rect">
            <a:avLst/>
          </a:prstGeom>
          <a:noFill/>
        </p:spPr>
        <p:txBody>
          <a:bodyPr wrap="square" rtlCol="0">
            <a:spAutoFit/>
          </a:bodyPr>
          <a:lstStyle/>
          <a:p>
            <a:pPr algn="just"/>
            <a:r>
              <a:rPr lang="en-US" dirty="0"/>
              <a:t>“I’ve had a thoroughly enjoyable day amongst good caring people. Looking forward to next week”</a:t>
            </a:r>
          </a:p>
          <a:p>
            <a:endParaRPr lang="en-US" dirty="0"/>
          </a:p>
        </p:txBody>
      </p:sp>
      <p:sp>
        <p:nvSpPr>
          <p:cNvPr id="8" name="Rounded Rectangular Callout 7"/>
          <p:cNvSpPr/>
          <p:nvPr/>
        </p:nvSpPr>
        <p:spPr>
          <a:xfrm>
            <a:off x="6345426" y="3448037"/>
            <a:ext cx="3984247" cy="1959143"/>
          </a:xfrm>
          <a:prstGeom prst="wedgeRoundRectCallout">
            <a:avLst>
              <a:gd name="adj1" fmla="val -34539"/>
              <a:gd name="adj2" fmla="val 84925"/>
              <a:gd name="adj3" fmla="val 16667"/>
            </a:avLst>
          </a:prstGeom>
          <a:solidFill>
            <a:srgbClr val="40A5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14464" y="3459345"/>
            <a:ext cx="3709151" cy="2308324"/>
          </a:xfrm>
          <a:prstGeom prst="rect">
            <a:avLst/>
          </a:prstGeom>
          <a:noFill/>
        </p:spPr>
        <p:txBody>
          <a:bodyPr wrap="square" rtlCol="0">
            <a:spAutoFit/>
          </a:bodyPr>
          <a:lstStyle/>
          <a:p>
            <a:pPr algn="just"/>
            <a:r>
              <a:rPr lang="en-US" dirty="0"/>
              <a:t>“I must say that I’ve been a few times, I LOVE it – friendly, non-judgmental folk. Its really great to work with your hands and get lost in the friendly banter so please give it a try as it definitely surprised me, I look forward to it” </a:t>
            </a:r>
          </a:p>
          <a:p>
            <a:endParaRPr lang="en-US" dirty="0"/>
          </a:p>
        </p:txBody>
      </p:sp>
      <p:sp>
        <p:nvSpPr>
          <p:cNvPr id="11" name="Rounded Rectangular Callout 10"/>
          <p:cNvSpPr/>
          <p:nvPr/>
        </p:nvSpPr>
        <p:spPr>
          <a:xfrm>
            <a:off x="2102368" y="1527049"/>
            <a:ext cx="3984247" cy="1959143"/>
          </a:xfrm>
          <a:prstGeom prst="wedgeRoundRectCallout">
            <a:avLst>
              <a:gd name="adj1" fmla="val -457"/>
              <a:gd name="adj2" fmla="val 69520"/>
              <a:gd name="adj3" fmla="val 16667"/>
            </a:avLst>
          </a:prstGeom>
          <a:solidFill>
            <a:srgbClr val="40A5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102367" y="1527048"/>
            <a:ext cx="3710670" cy="2308324"/>
          </a:xfrm>
          <a:prstGeom prst="rect">
            <a:avLst/>
          </a:prstGeom>
          <a:noFill/>
        </p:spPr>
        <p:txBody>
          <a:bodyPr wrap="square" rtlCol="0">
            <a:spAutoFit/>
          </a:bodyPr>
          <a:lstStyle/>
          <a:p>
            <a:pPr algn="just"/>
            <a:r>
              <a:rPr lang="en-GB" dirty="0"/>
              <a:t>“the positive attitude of everybody that attended today made it so easy to feel welcome. I have learnt a lot from one session and I won’t be offending again. It has had a real positive impact on me” </a:t>
            </a:r>
          </a:p>
          <a:p>
            <a:r>
              <a:rPr lang="en-GB" dirty="0"/>
              <a:t> </a:t>
            </a:r>
          </a:p>
          <a:p>
            <a:endParaRPr lang="en-US" dirty="0"/>
          </a:p>
        </p:txBody>
      </p:sp>
      <p:sp>
        <p:nvSpPr>
          <p:cNvPr id="13" name="Rounded Rectangular Callout 12"/>
          <p:cNvSpPr/>
          <p:nvPr/>
        </p:nvSpPr>
        <p:spPr>
          <a:xfrm>
            <a:off x="1825753" y="4015600"/>
            <a:ext cx="4350403" cy="2083448"/>
          </a:xfrm>
          <a:prstGeom prst="wedgeRoundRectCallout">
            <a:avLst>
              <a:gd name="adj1" fmla="val -457"/>
              <a:gd name="adj2" fmla="val 69520"/>
              <a:gd name="adj3" fmla="val 16667"/>
            </a:avLst>
          </a:prstGeom>
          <a:solidFill>
            <a:srgbClr val="40A5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856715" y="4015602"/>
            <a:ext cx="4488710" cy="2585323"/>
          </a:xfrm>
          <a:prstGeom prst="rect">
            <a:avLst/>
          </a:prstGeom>
          <a:noFill/>
        </p:spPr>
        <p:txBody>
          <a:bodyPr wrap="square" rtlCol="0">
            <a:spAutoFit/>
          </a:bodyPr>
          <a:lstStyle/>
          <a:p>
            <a:r>
              <a:rPr lang="en-GB" dirty="0"/>
              <a:t>‘since participating in this community group I have felt a great sense of purpose, connection and learnt what it means to be functional again. The staff and participants have helped me to feel re-engaged with society, as towards the start of the group sessions I felt quite isolated” </a:t>
            </a:r>
          </a:p>
          <a:p>
            <a:r>
              <a:rPr lang="en-GB" dirty="0"/>
              <a:t> </a:t>
            </a:r>
          </a:p>
          <a:p>
            <a:endParaRPr lang="en-US" dirty="0"/>
          </a:p>
        </p:txBody>
      </p:sp>
    </p:spTree>
    <p:extLst>
      <p:ext uri="{BB962C8B-B14F-4D97-AF65-F5344CB8AC3E}">
        <p14:creationId xmlns:p14="http://schemas.microsoft.com/office/powerpoint/2010/main" val="113666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43647"/>
            <a:ext cx="9144000" cy="674030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2160494" y="588682"/>
            <a:ext cx="8229600" cy="990600"/>
          </a:xfrm>
        </p:spPr>
        <p:txBody>
          <a:bodyPr>
            <a:normAutofit/>
          </a:bodyPr>
          <a:lstStyle/>
          <a:p>
            <a:r>
              <a:rPr lang="en-US" b="1" dirty="0">
                <a:solidFill>
                  <a:srgbClr val="FF6600"/>
                </a:solidFill>
              </a:rPr>
              <a:t>Two Key Areas for Development</a:t>
            </a:r>
          </a:p>
        </p:txBody>
      </p:sp>
      <p:sp>
        <p:nvSpPr>
          <p:cNvPr id="3" name="Content Placeholder 2"/>
          <p:cNvSpPr>
            <a:spLocks noGrp="1"/>
          </p:cNvSpPr>
          <p:nvPr>
            <p:ph idx="1"/>
          </p:nvPr>
        </p:nvSpPr>
        <p:spPr/>
        <p:txBody>
          <a:bodyPr>
            <a:normAutofit/>
          </a:bodyPr>
          <a:lstStyle/>
          <a:p>
            <a:pPr algn="just"/>
            <a:r>
              <a:rPr lang="en-US" b="1" dirty="0"/>
              <a:t>Exploring alternatives to the voucher model </a:t>
            </a:r>
          </a:p>
          <a:p>
            <a:pPr marL="0" indent="0" algn="just">
              <a:buNone/>
            </a:pPr>
            <a:endParaRPr lang="en-US" b="1" dirty="0"/>
          </a:p>
          <a:p>
            <a:pPr algn="just"/>
            <a:r>
              <a:rPr lang="en-US" b="1" dirty="0"/>
              <a:t>Developing tools for evaluating The Meeting Place </a:t>
            </a:r>
          </a:p>
        </p:txBody>
      </p:sp>
      <p:pic>
        <p:nvPicPr>
          <p:cNvPr id="5" name="Picture 4"/>
          <p:cNvPicPr>
            <a:picLocks noChangeAspect="1"/>
          </p:cNvPicPr>
          <p:nvPr/>
        </p:nvPicPr>
        <p:blipFill>
          <a:blip r:embed="rId2"/>
          <a:stretch>
            <a:fillRect/>
          </a:stretch>
        </p:blipFill>
        <p:spPr>
          <a:xfrm>
            <a:off x="4586941" y="4360154"/>
            <a:ext cx="2968812" cy="2222929"/>
          </a:xfrm>
          <a:prstGeom prst="rect">
            <a:avLst/>
          </a:prstGeom>
        </p:spPr>
      </p:pic>
    </p:spTree>
    <p:extLst>
      <p:ext uri="{BB962C8B-B14F-4D97-AF65-F5344CB8AC3E}">
        <p14:creationId xmlns:p14="http://schemas.microsoft.com/office/powerpoint/2010/main" val="47599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69C8-A993-42E9-AFB3-D4DDD529477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800DE5-E2C2-492A-9A03-0FB8B3E011B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84133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8D8D-F433-41BD-AB3B-73EC8CD8B6AB}"/>
              </a:ext>
            </a:extLst>
          </p:cNvPr>
          <p:cNvSpPr>
            <a:spLocks noGrp="1"/>
          </p:cNvSpPr>
          <p:nvPr>
            <p:ph type="title"/>
          </p:nvPr>
        </p:nvSpPr>
        <p:spPr/>
        <p:txBody>
          <a:bodyPr/>
          <a:lstStyle/>
          <a:p>
            <a:r>
              <a:rPr lang="en-GB" dirty="0"/>
              <a:t>Questions for discussion; </a:t>
            </a:r>
          </a:p>
        </p:txBody>
      </p:sp>
      <p:sp>
        <p:nvSpPr>
          <p:cNvPr id="3" name="Content Placeholder 2">
            <a:extLst>
              <a:ext uri="{FF2B5EF4-FFF2-40B4-BE49-F238E27FC236}">
                <a16:creationId xmlns:a16="http://schemas.microsoft.com/office/drawing/2014/main" id="{8BE21A09-D171-4EE6-9A78-439E816B0AE1}"/>
              </a:ext>
            </a:extLst>
          </p:cNvPr>
          <p:cNvSpPr>
            <a:spLocks noGrp="1"/>
          </p:cNvSpPr>
          <p:nvPr>
            <p:ph idx="1"/>
          </p:nvPr>
        </p:nvSpPr>
        <p:spPr/>
        <p:txBody>
          <a:bodyPr/>
          <a:lstStyle/>
          <a:p>
            <a:r>
              <a:rPr lang="en-GB" dirty="0"/>
              <a:t>What is your experience of referral &amp; rationing?</a:t>
            </a:r>
          </a:p>
          <a:p>
            <a:r>
              <a:rPr lang="en-GB" dirty="0"/>
              <a:t>Do you have good practice examples where alternative models are working well (home and abroad)?</a:t>
            </a:r>
          </a:p>
          <a:p>
            <a:r>
              <a:rPr lang="en-GB" dirty="0"/>
              <a:t>Do you have examples of areas where alternative models are being tried but there are significant challenges being faces? </a:t>
            </a:r>
          </a:p>
          <a:p>
            <a:r>
              <a:rPr lang="en-GB" dirty="0"/>
              <a:t>What could an alternative model of data collection look like? </a:t>
            </a:r>
          </a:p>
          <a:p>
            <a:r>
              <a:rPr lang="en-GB" dirty="0"/>
              <a:t>Do you have any examples of people who have experienced food insecurity/poverty being involved in shaping an alternative referral process?</a:t>
            </a:r>
          </a:p>
        </p:txBody>
      </p:sp>
    </p:spTree>
    <p:extLst>
      <p:ext uri="{BB962C8B-B14F-4D97-AF65-F5344CB8AC3E}">
        <p14:creationId xmlns:p14="http://schemas.microsoft.com/office/powerpoint/2010/main" val="3704160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dirty="0"/>
          </a:p>
        </p:txBody>
      </p:sp>
      <p:sp>
        <p:nvSpPr>
          <p:cNvPr id="55" name="Google Shape;55;p13"/>
          <p:cNvSpPr txBox="1">
            <a:spLocks noGrp="1"/>
          </p:cNvSpPr>
          <p:nvPr>
            <p:ph type="subTitle" idx="1"/>
          </p:nvPr>
        </p:nvSpPr>
        <p:spPr>
          <a:xfrm>
            <a:off x="850867" y="5228961"/>
            <a:ext cx="10925544" cy="818889"/>
          </a:xfrm>
          <a:prstGeom prst="rect">
            <a:avLst/>
          </a:prstGeom>
        </p:spPr>
        <p:txBody>
          <a:bodyPr spcFirstLastPara="1" wrap="square" lIns="121900" tIns="121900" rIns="121900" bIns="121900" anchor="t" anchorCtr="0">
            <a:noAutofit/>
          </a:bodyPr>
          <a:lstStyle/>
          <a:p>
            <a:pPr marL="0" indent="0"/>
            <a:r>
              <a:rPr lang="en-GB" dirty="0">
                <a:latin typeface="Bookman Old Style" panose="02050604050505020204" pitchFamily="18" charset="0"/>
              </a:rPr>
              <a:t>Annual Conference – 15</a:t>
            </a:r>
            <a:r>
              <a:rPr lang="en-GB" baseline="30000" dirty="0">
                <a:latin typeface="Bookman Old Style" panose="02050604050505020204" pitchFamily="18" charset="0"/>
              </a:rPr>
              <a:t>th</a:t>
            </a:r>
            <a:r>
              <a:rPr lang="en-GB" dirty="0">
                <a:latin typeface="Bookman Old Style" panose="02050604050505020204" pitchFamily="18" charset="0"/>
              </a:rPr>
              <a:t> September 2018</a:t>
            </a:r>
          </a:p>
          <a:p>
            <a:pPr marL="0" indent="0"/>
            <a:r>
              <a:rPr lang="en-GB" dirty="0">
                <a:latin typeface="Bookman Old Style" panose="02050604050505020204" pitchFamily="18" charset="0"/>
              </a:rPr>
              <a:t>Rethinking Food Aid</a:t>
            </a:r>
            <a:endParaRPr dirty="0">
              <a:latin typeface="Bookman Old Style" panose="02050604050505020204" pitchFamily="18" charset="0"/>
            </a:endParaRPr>
          </a:p>
        </p:txBody>
      </p:sp>
      <p:pic>
        <p:nvPicPr>
          <p:cNvPr id="56" name="Google Shape;56;p13"/>
          <p:cNvPicPr preferRelativeResize="0"/>
          <p:nvPr/>
        </p:nvPicPr>
        <p:blipFill>
          <a:blip r:embed="rId3">
            <a:alphaModFix/>
          </a:blip>
          <a:stretch>
            <a:fillRect/>
          </a:stretch>
        </p:blipFill>
        <p:spPr>
          <a:xfrm>
            <a:off x="1767608" y="482011"/>
            <a:ext cx="8959461" cy="48389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52944-C2AC-40FA-A007-06EA365FA70B}"/>
              </a:ext>
            </a:extLst>
          </p:cNvPr>
          <p:cNvSpPr/>
          <p:nvPr/>
        </p:nvSpPr>
        <p:spPr>
          <a:xfrm>
            <a:off x="187569" y="267286"/>
            <a:ext cx="11816862" cy="5919569"/>
          </a:xfrm>
          <a:prstGeom prst="rect">
            <a:avLst/>
          </a:prstGeom>
        </p:spPr>
        <p:txBody>
          <a:bodyPr wrap="square">
            <a:spAutoFit/>
          </a:bodyPr>
          <a:lstStyle/>
          <a:p>
            <a:pPr>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Benefits system also increasingly difficult to navigate, intrusive, and stigmatising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n-GB" sz="2400" i="1"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i="1" dirty="0">
                <a:latin typeface="Calibri" panose="020F0502020204030204" pitchFamily="34" charset="0"/>
                <a:ea typeface="Times New Roman" panose="02020603050405020304" pitchFamily="18" charset="0"/>
                <a:cs typeface="Calibri" panose="020F0502020204030204" pitchFamily="34" charset="0"/>
              </a:rPr>
              <a:t>If you're ten or fifteen minutes late you're sanctioned. Often at the job centre, they'll say: ‘it's okay, we'll sort it out’ – but it isn't sorted out, and they are sanctioned. It's just to get the person out the building. Then you've got the people who are on ESA who fail the medical … And … the people who should be on disability benefits like Personal Independence Payments, who – it seems to me there's an automatic refusal … I saw a man this morning who I'd been trying to help for months and … he's getting thinner and thinner and thinner. He is mentally ill, so when he's on Jobseeker’s he misses the appointment and he gets sanctioned. And then he applies for ESA. And there's just been a cycle of ESA, JSA, back and forth. He hasn't had any benefits since March. And he's like a skeleton … </a:t>
            </a:r>
            <a:r>
              <a:rPr lang="en-GB" dirty="0">
                <a:latin typeface="Calibri" panose="020F0502020204030204" pitchFamily="34" charset="0"/>
                <a:ea typeface="Times New Roman" panose="02020603050405020304" pitchFamily="18" charset="0"/>
                <a:cs typeface="Calibri" panose="020F0502020204030204" pitchFamily="34" charset="0"/>
              </a:rPr>
              <a:t>(Food Bank Referral Agent 1, London)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endParaRPr lang="en-GB" i="1"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i="1" dirty="0">
                <a:latin typeface="Calibri" panose="020F0502020204030204" pitchFamily="34" charset="0"/>
                <a:ea typeface="Calibri" panose="020F0502020204030204" pitchFamily="34" charset="0"/>
                <a:cs typeface="Calibri" panose="020F0502020204030204" pitchFamily="34" charset="0"/>
              </a:rPr>
              <a:t>The threat of losing or being found ineligible for benefits (is) ever present … concerns were raised (about) feeling judged by assessors for demonstrating particular characteristics or lifestyle choices … (others) talked of feeling that they had to give particular emphasis to things that they could not do … as a necessary requirement for demonstrating genuine eligibility. This was not only unpleasant, but also challenged the way participants viewed themselves and their impairments, impacting on their sense of self. One participant talked with dismay at being encouraged by a welfare rights advisor to alter her appearance ahead of an assessment:</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a:latin typeface="Calibri" panose="020F0502020204030204" pitchFamily="34" charset="0"/>
                <a:ea typeface="Calibri" panose="020F0502020204030204" pitchFamily="34" charset="0"/>
                <a:cs typeface="Calibri" panose="020F0502020204030204" pitchFamily="34" charset="0"/>
              </a:rPr>
              <a:t>‘You feel as if you’re putting it on . . . I was told [don’t] be too smart in what you are wearing,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i="1" dirty="0">
                <a:latin typeface="Calibri" panose="020F0502020204030204" pitchFamily="34" charset="0"/>
                <a:ea typeface="Calibri" panose="020F0502020204030204" pitchFamily="34" charset="0"/>
                <a:cs typeface="Calibri" panose="020F0502020204030204" pitchFamily="34" charset="0"/>
              </a:rPr>
              <a:t>and don’t make an effort with your hair . . . wear odd socks, literally look like you’re not well’</a:t>
            </a:r>
            <a:r>
              <a:rPr lang="en-GB"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Manji, K. (2017) ‘Social Security Reform and the Surveillance State: Exploring the Operation of ‘Hidden Conditionality’ in the Reform of Disability Benefits Since 2010’, </a:t>
            </a:r>
            <a:r>
              <a:rPr lang="en-GB" i="1" dirty="0">
                <a:latin typeface="Calibri" panose="020F0502020204030204" pitchFamily="34" charset="0"/>
                <a:ea typeface="Calibri" panose="020F0502020204030204" pitchFamily="34" charset="0"/>
                <a:cs typeface="Calibri" panose="020F0502020204030204" pitchFamily="34" charset="0"/>
              </a:rPr>
              <a:t>Social Policy &amp; Society (2017) 16:2, 305–314, page 309`</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6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D632B2-9CD2-4D3C-A336-4E1D4B334047}"/>
              </a:ext>
            </a:extLst>
          </p:cNvPr>
          <p:cNvSpPr/>
          <p:nvPr/>
        </p:nvSpPr>
        <p:spPr>
          <a:xfrm>
            <a:off x="185224" y="253219"/>
            <a:ext cx="11821551" cy="5147819"/>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Rationing and referral systems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Against this background, worth examining some of the better known, taken-for-granted, aspects of food bank model to ask whether some aspects of that model may be worsening rather than alleviating problems faced by people who food banks seek to help.</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Most UK food banks currently operate rationing and/or referral systems.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Most fully developed in Trussell Trust network (accounting for 2/3</a:t>
            </a:r>
            <a:r>
              <a:rPr lang="en-GB" baseline="30000" dirty="0">
                <a:latin typeface="Calibri" panose="020F0502020204030204" pitchFamily="34" charset="0"/>
                <a:ea typeface="Calibri" panose="020F0502020204030204" pitchFamily="34" charset="0"/>
                <a:cs typeface="Times New Roman" panose="02020603050405020304" pitchFamily="18" charset="0"/>
              </a:rPr>
              <a:t>rd</a:t>
            </a:r>
            <a:r>
              <a:rPr lang="en-GB" dirty="0">
                <a:latin typeface="Calibri" panose="020F0502020204030204" pitchFamily="34" charset="0"/>
                <a:ea typeface="Calibri" panose="020F0502020204030204" pitchFamily="34" charset="0"/>
                <a:cs typeface="Times New Roman" panose="02020603050405020304" pitchFamily="18" charset="0"/>
              </a:rPr>
              <a:t>s of UK’s food banks)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Before being given food at a TT food bank, prospective clients must obtain voucher from a referral agency - Schools, GPs, CAB, or Job Centre - who assess and vouch for their need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Clients are expected to present no more than 3 vouchers in any 6-month period (with extensions subject to the food bank manager’s discretion), with each voucher exchanged for 3 days’ worth of food.</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Research by Sabine Goodwin (IFAN) suggests about 2/3rds of independent food banks ALSO operate referral.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do not know how many also operate rationing procedures, but fair to assume most limit either the amount of food a person may collect, or how many times they may receive food, in some way.</a:t>
            </a:r>
          </a:p>
        </p:txBody>
      </p:sp>
      <p:pic>
        <p:nvPicPr>
          <p:cNvPr id="3" name="Picture 2">
            <a:extLst>
              <a:ext uri="{FF2B5EF4-FFF2-40B4-BE49-F238E27FC236}">
                <a16:creationId xmlns:a16="http://schemas.microsoft.com/office/drawing/2014/main" id="{C17F8319-7098-46F2-BA3F-C8AC1DAA5C77}"/>
              </a:ext>
            </a:extLst>
          </p:cNvPr>
          <p:cNvPicPr>
            <a:picLocks noChangeAspect="1"/>
          </p:cNvPicPr>
          <p:nvPr/>
        </p:nvPicPr>
        <p:blipFill>
          <a:blip r:embed="rId2"/>
          <a:stretch>
            <a:fillRect/>
          </a:stretch>
        </p:blipFill>
        <p:spPr>
          <a:xfrm>
            <a:off x="8763766" y="5069239"/>
            <a:ext cx="2307508" cy="1535542"/>
          </a:xfrm>
          <a:prstGeom prst="rect">
            <a:avLst/>
          </a:prstGeom>
        </p:spPr>
      </p:pic>
    </p:spTree>
    <p:extLst>
      <p:ext uri="{BB962C8B-B14F-4D97-AF65-F5344CB8AC3E}">
        <p14:creationId xmlns:p14="http://schemas.microsoft.com/office/powerpoint/2010/main" val="101919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32C54-64DC-4C64-B712-FB56178A2081}"/>
              </a:ext>
            </a:extLst>
          </p:cNvPr>
          <p:cNvSpPr/>
          <p:nvPr/>
        </p:nvSpPr>
        <p:spPr>
          <a:xfrm>
            <a:off x="98474" y="168812"/>
            <a:ext cx="11859064" cy="6117637"/>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Why ration?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Ever increasing demand: Some food banks struggle to secure enough volunteers and food, and many have to cope with fluctuating donations.</a:t>
            </a:r>
          </a:p>
          <a:p>
            <a:pPr algn="just">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They [the clients] can only come once a fortnight.  We can’t give them a weekly bag – we’d love to but, we don’t have the volunteers at the moment.</a:t>
            </a:r>
            <a:r>
              <a:rPr lang="en-GB" dirty="0">
                <a:latin typeface="Calibri" panose="020F0502020204030204" pitchFamily="34" charset="0"/>
                <a:ea typeface="Calibri" panose="020F0502020204030204" pitchFamily="34" charset="0"/>
                <a:cs typeface="Calibri" panose="020F0502020204030204" pitchFamily="34" charset="0"/>
              </a:rPr>
              <a:t> (Manager, Independent Food Bank 1, Midlands)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Because it’s Harvest Festival we’re okay probably for a couple of months. But it tends to get down to …the end of the month before the Harvest Festival, we were having to buy stuff virtually every week. </a:t>
            </a:r>
            <a:r>
              <a:rPr lang="en-GB" dirty="0">
                <a:latin typeface="Calibri" panose="020F0502020204030204" pitchFamily="34" charset="0"/>
                <a:ea typeface="Calibri" panose="020F0502020204030204" pitchFamily="34" charset="0"/>
                <a:cs typeface="Calibri" panose="020F0502020204030204" pitchFamily="34" charset="0"/>
              </a:rPr>
              <a:t>(Manager, Independent Food Bank 2, Midlands)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GB"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In the context of scarce resources some kind of rationing seems not only necessary but right: with food going to those most in need, to as many as people possible (a little food for many, rather than more for a few), or with priority given to local people (though why should WHERE one live determine HOW one lives?).</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26FB3B0-1A8C-498A-9D6E-0BF9F441D8C3}"/>
              </a:ext>
            </a:extLst>
          </p:cNvPr>
          <p:cNvPicPr>
            <a:picLocks noChangeAspect="1"/>
          </p:cNvPicPr>
          <p:nvPr/>
        </p:nvPicPr>
        <p:blipFill>
          <a:blip r:embed="rId2"/>
          <a:stretch>
            <a:fillRect/>
          </a:stretch>
        </p:blipFill>
        <p:spPr>
          <a:xfrm>
            <a:off x="554877" y="3429000"/>
            <a:ext cx="2514600" cy="1673352"/>
          </a:xfrm>
          <a:prstGeom prst="rect">
            <a:avLst/>
          </a:prstGeom>
        </p:spPr>
      </p:pic>
    </p:spTree>
    <p:extLst>
      <p:ext uri="{BB962C8B-B14F-4D97-AF65-F5344CB8AC3E}">
        <p14:creationId xmlns:p14="http://schemas.microsoft.com/office/powerpoint/2010/main" val="121350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769461-EF89-4DD7-99E9-5A8EB9319FEE}"/>
              </a:ext>
            </a:extLst>
          </p:cNvPr>
          <p:cNvSpPr/>
          <p:nvPr/>
        </p:nvSpPr>
        <p:spPr>
          <a:xfrm>
            <a:off x="178190" y="140677"/>
            <a:ext cx="11943471" cy="7310784"/>
          </a:xfrm>
          <a:prstGeom prst="rect">
            <a:avLst/>
          </a:prstGeom>
        </p:spPr>
        <p:txBody>
          <a:bodyPr wrap="square">
            <a:spAutoFit/>
          </a:bodyPr>
          <a:lstStyle/>
          <a:p>
            <a:pPr algn="just">
              <a:spcAft>
                <a:spcPts val="800"/>
              </a:spcAft>
            </a:pPr>
            <a:r>
              <a:rPr lang="en-GB" sz="2400" b="1" dirty="0">
                <a:latin typeface="Calibri" panose="020F0502020204030204" pitchFamily="34" charset="0"/>
                <a:ea typeface="Times New Roman" panose="02020603050405020304" pitchFamily="18" charset="0"/>
                <a:cs typeface="Calibri" panose="020F0502020204030204" pitchFamily="34" charset="0"/>
              </a:rPr>
              <a:t>But how much should we ration?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GB"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Growing evidence that three days food is not enough (people may wait 5 weeks or longer for their first payment from universal credit, sanctions can last months)</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For people in chronic poverty the need for additional food is liable to be on-going, others (for example, those on zero-hour contracts) will likely need to use food banks, even if intermittently, for extended periods of time: 3 visits unlikely to be enough.</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Well - it’s only me eating it at the moment, so I think [the 3 day parcel will last] about a week, week and a half maybe.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 And what will you do when it runs 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Well, if my money wasn’t coming then I’d obviously have to - come back. But then again, I would have used my three vouchers by then, you see. So ... </a:t>
            </a:r>
            <a:r>
              <a:rPr lang="en-GB" dirty="0">
                <a:latin typeface="Calibri" panose="020F0502020204030204" pitchFamily="34" charset="0"/>
                <a:ea typeface="Calibri" panose="020F0502020204030204" pitchFamily="34" charset="0"/>
                <a:cs typeface="Calibri" panose="020F0502020204030204" pitchFamily="34" charset="0"/>
              </a:rPr>
              <a:t>(Food Bank User 1, TT Food Bank 1 , London)</a:t>
            </a:r>
          </a:p>
          <a:p>
            <a:endParaRPr lang="en-GB" b="1" dirty="0"/>
          </a:p>
          <a:p>
            <a:r>
              <a:rPr lang="en-GB" b="1" dirty="0"/>
              <a:t>Evidence that even people in desperate need are saving their vouchers for when they hit a ‘real crisis’</a:t>
            </a:r>
          </a:p>
          <a:p>
            <a:r>
              <a:rPr lang="en-GB" i="1" dirty="0"/>
              <a:t>Interviewer: Have you been able to use food banks as much as you want or need to?</a:t>
            </a:r>
            <a:endParaRPr lang="en-GB" dirty="0"/>
          </a:p>
          <a:p>
            <a:r>
              <a:rPr lang="en-GB" i="1" dirty="0"/>
              <a:t>Respondent: No, because you can only get a certain amount of tokens a year … I haven’t actually used [all] mine. I mean, the one I gave to the gentleman is actually old. I don’t use it, cause I only, like, if it’s an emergency for me, it’s an emergency … </a:t>
            </a:r>
            <a:r>
              <a:rPr lang="en-GB" dirty="0"/>
              <a:t>(Food Bank User 2, Food Bank 1, London)</a:t>
            </a:r>
          </a:p>
          <a:p>
            <a:endParaRPr lang="en-GB" dirty="0"/>
          </a:p>
          <a:p>
            <a:pPr algn="just">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BD97DFD-B9B8-4C63-8A10-C9AC7CDE7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07475" y="-72489"/>
            <a:ext cx="1869459" cy="2495825"/>
          </a:xfrm>
          <a:prstGeom prst="rect">
            <a:avLst/>
          </a:prstGeom>
        </p:spPr>
      </p:pic>
    </p:spTree>
    <p:extLst>
      <p:ext uri="{BB962C8B-B14F-4D97-AF65-F5344CB8AC3E}">
        <p14:creationId xmlns:p14="http://schemas.microsoft.com/office/powerpoint/2010/main" val="39325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BCE83B-0555-4766-BF2A-31CD781F0709}"/>
              </a:ext>
            </a:extLst>
          </p:cNvPr>
          <p:cNvSpPr/>
          <p:nvPr/>
        </p:nvSpPr>
        <p:spPr>
          <a:xfrm>
            <a:off x="154745" y="225084"/>
            <a:ext cx="11746523" cy="1856919"/>
          </a:xfrm>
          <a:prstGeom prst="rect">
            <a:avLst/>
          </a:prstGeom>
        </p:spPr>
        <p:txBody>
          <a:bodyPr wrap="square">
            <a:spAutoFit/>
          </a:bodyPr>
          <a:lstStyle/>
          <a:p>
            <a:pPr algn="just">
              <a:spcAft>
                <a:spcPts val="800"/>
              </a:spcAft>
            </a:pPr>
            <a:r>
              <a:rPr lang="en-GB" b="1" dirty="0">
                <a:latin typeface="Calibri" panose="020F0502020204030204" pitchFamily="34" charset="0"/>
                <a:ea typeface="Times New Roman" panose="02020603050405020304" pitchFamily="18" charset="0"/>
                <a:cs typeface="Calibri" panose="020F0502020204030204" pitchFamily="34" charset="0"/>
              </a:rPr>
              <a:t>If one food bank restricts access, or rations, it can increase pressure on other food banks in the area who may have more generous allowances i.e. the attempt to manage scarcity in one place, increases problems of scarcity for others.</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i="1" dirty="0">
                <a:latin typeface="Calibri" panose="020F0502020204030204" pitchFamily="34" charset="0"/>
                <a:ea typeface="Times New Roman" panose="02020603050405020304" pitchFamily="18" charset="0"/>
                <a:cs typeface="Calibri" panose="020F0502020204030204" pitchFamily="34" charset="0"/>
              </a:rPr>
              <a:t>Because we’re oversubscribed and we’re always struggling for food, we can’t really take people out of our area. But we won’t send you away empty-handed. You’ve made the effort to come. We will give you a bag on a one off basis. Now this guy kept coming back every two weeks. We kept saying, ‘Look, there are other food banks in the city’– but unfortunately he doesn’t have a referral, so he can’t.</a:t>
            </a:r>
            <a:r>
              <a:rPr lang="en-GB" dirty="0">
                <a:latin typeface="Calibri" panose="020F0502020204030204" pitchFamily="34" charset="0"/>
                <a:ea typeface="Times New Roman" panose="02020603050405020304" pitchFamily="18" charset="0"/>
                <a:cs typeface="Calibri" panose="020F0502020204030204" pitchFamily="34" charset="0"/>
              </a:rPr>
              <a:t> (Manager, Food Bank 5, Midlands)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6CD4A13-86B0-497C-8429-D6ECBB75C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499" y="1913191"/>
            <a:ext cx="2954801" cy="4435614"/>
          </a:xfrm>
          <a:prstGeom prst="rect">
            <a:avLst/>
          </a:prstGeom>
        </p:spPr>
      </p:pic>
    </p:spTree>
    <p:extLst>
      <p:ext uri="{BB962C8B-B14F-4D97-AF65-F5344CB8AC3E}">
        <p14:creationId xmlns:p14="http://schemas.microsoft.com/office/powerpoint/2010/main" val="401623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BB4D40-106A-4D75-BB95-9783FAC2BD1D}"/>
              </a:ext>
            </a:extLst>
          </p:cNvPr>
          <p:cNvSpPr/>
          <p:nvPr/>
        </p:nvSpPr>
        <p:spPr>
          <a:xfrm>
            <a:off x="-1" y="168812"/>
            <a:ext cx="12041945" cy="4844660"/>
          </a:xfrm>
          <a:prstGeom prst="rect">
            <a:avLst/>
          </a:prstGeom>
        </p:spPr>
        <p:txBody>
          <a:bodyPr wrap="square">
            <a:spAutoFit/>
          </a:bodyPr>
          <a:lstStyle/>
          <a:p>
            <a:pPr algn="just">
              <a:lnSpc>
                <a:spcPct val="115000"/>
              </a:lnSpc>
              <a:spcAft>
                <a:spcPts val="800"/>
              </a:spcAft>
            </a:pPr>
            <a:r>
              <a:rPr lang="en-GB" sz="2400" b="1" dirty="0">
                <a:solidFill>
                  <a:srgbClr val="000000"/>
                </a:solidFill>
                <a:latin typeface="Calibri" panose="020F0502020204030204" pitchFamily="34" charset="0"/>
                <a:ea typeface="Calibri" panose="020F0502020204030204" pitchFamily="34" charset="0"/>
              </a:rPr>
              <a:t>Why use referral?</a:t>
            </a:r>
            <a:endParaRPr lang="en-GB" sz="2400" dirty="0">
              <a:effectLst/>
              <a:latin typeface="Times New Roman" panose="02020603050405020304" pitchFamily="18" charset="0"/>
              <a:ea typeface="Times New Roman" panose="02020603050405020304" pitchFamily="18" charset="0"/>
            </a:endParaRPr>
          </a:p>
          <a:p>
            <a:pPr>
              <a:lnSpc>
                <a:spcPct val="115000"/>
              </a:lnSpc>
              <a:spcAft>
                <a:spcPts val="0"/>
              </a:spcAft>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Calibri" panose="020F0502020204030204" pitchFamily="34" charset="0"/>
              </a:rPr>
              <a:t>Stock management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Calibri" panose="020F0502020204030204" pitchFamily="34" charset="0"/>
              </a:rPr>
              <a:t>Standardisation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Calibri" panose="020F0502020204030204" pitchFamily="34" charset="0"/>
              </a:rPr>
              <a:t>Campaigning</a:t>
            </a:r>
            <a:r>
              <a:rPr lang="en-GB" dirty="0">
                <a:latin typeface="Calibri" panose="020F0502020204030204" pitchFamily="34" charset="0"/>
                <a:ea typeface="Times New Roman" panose="02020603050405020304" pitchFamily="18" charset="0"/>
                <a:cs typeface="Calibri" panose="020F0502020204030204" pitchFamily="34" charset="0"/>
              </a:rPr>
              <a:t>: referral system collates statistical evidence on food bank use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Calibri" panose="020F0502020204030204" pitchFamily="34" charset="0"/>
              </a:rPr>
              <a:t>Reduces stigma</a:t>
            </a:r>
            <a:r>
              <a:rPr lang="en-GB" dirty="0">
                <a:latin typeface="Calibri" panose="020F0502020204030204" pitchFamily="34" charset="0"/>
                <a:ea typeface="Times New Roman" panose="02020603050405020304" pitchFamily="18" charset="0"/>
                <a:cs typeface="Calibri" panose="020F0502020204030204" pitchFamily="34" charset="0"/>
              </a:rPr>
              <a:t>: some have suggested people less worried about talking to professionals they may already know than to food bank volunteers, and reduces stigma at the food bank itself if people feel they have a ‘right’ to be there (because they hold a voucher)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spcAft>
                <a:spcPts val="8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Calibri" panose="020F0502020204030204" pitchFamily="34" charset="0"/>
              </a:rPr>
              <a:t>Consistency and fairness: </a:t>
            </a:r>
            <a:r>
              <a:rPr lang="en-GB" dirty="0">
                <a:latin typeface="Calibri" panose="020F0502020204030204" pitchFamily="34" charset="0"/>
                <a:ea typeface="Times New Roman" panose="02020603050405020304" pitchFamily="18" charset="0"/>
                <a:cs typeface="Calibri" panose="020F0502020204030204" pitchFamily="34" charset="0"/>
              </a:rPr>
              <a:t>removes discretion (welfare professionals less likely to succumb to the prejudices that can hinder the judgement of volunteers).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772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TotalTime>
  <Words>3326</Words>
  <Application>Microsoft Office PowerPoint</Application>
  <PresentationFormat>Widescreen</PresentationFormat>
  <Paragraphs>279</Paragraphs>
  <Slides>35</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Bookman Old Style</vt:lpstr>
      <vt:lpstr>Calibri</vt:lpstr>
      <vt:lpstr>Calibri Light</vt:lpstr>
      <vt:lpstr>Noto Sans Symbols</vt:lpstr>
      <vt:lpstr>Times New Roman</vt:lpstr>
      <vt:lpstr>Office Theme</vt:lpstr>
      <vt:lpstr>1_Office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The Welcome Network aims to support: </vt:lpstr>
      <vt:lpstr>Brief History</vt:lpstr>
      <vt:lpstr>Examples</vt:lpstr>
      <vt:lpstr>The Joys of The Welcome Network</vt:lpstr>
      <vt:lpstr>The Challenges of the Welcome Network</vt:lpstr>
      <vt:lpstr>Case Study</vt:lpstr>
      <vt:lpstr>PowerPoint Presentation</vt:lpstr>
      <vt:lpstr>PowerPoint Presentation</vt:lpstr>
      <vt:lpstr>The Meeting Place </vt:lpstr>
      <vt:lpstr>5 Key Principles      of  The Meeting Place  </vt:lpstr>
      <vt:lpstr>Key Strengths of the Project</vt:lpstr>
      <vt:lpstr>Two Key Areas for Development</vt:lpstr>
      <vt:lpstr>PowerPoint Presentation</vt:lpstr>
      <vt:lpstr>Questions for 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Stephanie Ellis</cp:lastModifiedBy>
  <cp:revision>22</cp:revision>
  <dcterms:created xsi:type="dcterms:W3CDTF">2018-09-11T16:56:05Z</dcterms:created>
  <dcterms:modified xsi:type="dcterms:W3CDTF">2018-09-15T06:58:18Z</dcterms:modified>
</cp:coreProperties>
</file>