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4"/>
  </p:notesMasterIdLst>
  <p:sldIdLst>
    <p:sldId id="256" r:id="rId5"/>
    <p:sldId id="257" r:id="rId6"/>
    <p:sldId id="288" r:id="rId7"/>
    <p:sldId id="259" r:id="rId8"/>
    <p:sldId id="260" r:id="rId9"/>
    <p:sldId id="261" r:id="rId10"/>
    <p:sldId id="262" r:id="rId11"/>
    <p:sldId id="263" r:id="rId12"/>
    <p:sldId id="264" r:id="rId13"/>
    <p:sldId id="265" r:id="rId14"/>
    <p:sldId id="266" r:id="rId15"/>
    <p:sldId id="267" r:id="rId16"/>
    <p:sldId id="269" r:id="rId17"/>
    <p:sldId id="270" r:id="rId18"/>
    <p:sldId id="271" r:id="rId19"/>
    <p:sldId id="272" r:id="rId20"/>
    <p:sldId id="273" r:id="rId21"/>
    <p:sldId id="274" r:id="rId22"/>
    <p:sldId id="275" r:id="rId23"/>
    <p:sldId id="276" r:id="rId24"/>
    <p:sldId id="278" r:id="rId25"/>
    <p:sldId id="279" r:id="rId26"/>
    <p:sldId id="280" r:id="rId27"/>
    <p:sldId id="281" r:id="rId28"/>
    <p:sldId id="282" r:id="rId29"/>
    <p:sldId id="289" r:id="rId30"/>
    <p:sldId id="283" r:id="rId31"/>
    <p:sldId id="285" r:id="rId32"/>
    <p:sldId id="287" r:id="rId33"/>
  </p:sldIdLst>
  <p:sldSz cx="18288000" cy="10287000"/>
  <p:notesSz cx="6858000" cy="9144000"/>
  <p:embeddedFontLst>
    <p:embeddedFont>
      <p:font typeface="Calibri" panose="020F0502020204030204" pitchFamily="34"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558B"/>
    <a:srgbClr val="F35757"/>
    <a:srgbClr val="81B99E"/>
    <a:srgbClr val="F46868"/>
    <a:srgbClr val="F378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5" d="100"/>
          <a:sy n="45" d="100"/>
        </p:scale>
        <p:origin x="1596"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574DB6-EA55-40DA-B6BD-7D6E5003446D}" type="doc">
      <dgm:prSet loTypeId="urn:microsoft.com/office/officeart/2005/8/layout/vProcess5" loCatId="process" qsTypeId="urn:microsoft.com/office/officeart/2005/8/quickstyle/simple1" qsCatId="simple" csTypeId="urn:microsoft.com/office/officeart/2005/8/colors/accent0_3" csCatId="mainScheme" phldr="1"/>
      <dgm:spPr/>
      <dgm:t>
        <a:bodyPr/>
        <a:lstStyle/>
        <a:p>
          <a:endParaRPr lang="en-GB"/>
        </a:p>
      </dgm:t>
    </dgm:pt>
    <dgm:pt modelId="{CF5B481F-DF8A-43CC-807A-76DB55282F4D}">
      <dgm:prSet phldrT="[Text]"/>
      <dgm:spPr/>
      <dgm:t>
        <a:bodyPr/>
        <a:lstStyle/>
        <a:p>
          <a:r>
            <a:rPr lang="en-GB" dirty="0" smtClean="0"/>
            <a:t>Initial exploration of client circumstances – in most cases the presenting problem is not the only problem</a:t>
          </a:r>
          <a:endParaRPr lang="en-GB" dirty="0"/>
        </a:p>
      </dgm:t>
    </dgm:pt>
    <dgm:pt modelId="{8DC2466E-2DB3-485B-A5DA-D233DE2BAF28}" type="parTrans" cxnId="{343C3747-D4FB-4231-A0A0-111D74E5E194}">
      <dgm:prSet/>
      <dgm:spPr/>
      <dgm:t>
        <a:bodyPr/>
        <a:lstStyle/>
        <a:p>
          <a:endParaRPr lang="en-GB"/>
        </a:p>
      </dgm:t>
    </dgm:pt>
    <dgm:pt modelId="{3C56F5B1-7061-4B57-96BB-664FDFE9F56C}" type="sibTrans" cxnId="{343C3747-D4FB-4231-A0A0-111D74E5E194}">
      <dgm:prSet/>
      <dgm:spPr/>
      <dgm:t>
        <a:bodyPr/>
        <a:lstStyle/>
        <a:p>
          <a:endParaRPr lang="en-GB"/>
        </a:p>
      </dgm:t>
    </dgm:pt>
    <dgm:pt modelId="{C9C9CA55-2DD3-4BED-A0B2-8C0BE56FC97C}">
      <dgm:prSet phldrT="[Text]"/>
      <dgm:spPr/>
      <dgm:t>
        <a:bodyPr/>
        <a:lstStyle/>
        <a:p>
          <a:r>
            <a:rPr lang="en-GB" dirty="0" smtClean="0"/>
            <a:t>Identifying the client options and agreeing a course of action</a:t>
          </a:r>
          <a:endParaRPr lang="en-GB" dirty="0"/>
        </a:p>
      </dgm:t>
    </dgm:pt>
    <dgm:pt modelId="{2E5B96E4-17F9-4E9A-B7A0-0782F14A9698}" type="parTrans" cxnId="{70B1773D-9B84-4659-AA9A-7A803EDEC7D7}">
      <dgm:prSet/>
      <dgm:spPr/>
      <dgm:t>
        <a:bodyPr/>
        <a:lstStyle/>
        <a:p>
          <a:endParaRPr lang="en-GB"/>
        </a:p>
      </dgm:t>
    </dgm:pt>
    <dgm:pt modelId="{FD9F01F7-5C42-491D-A095-456AE63F339B}" type="sibTrans" cxnId="{70B1773D-9B84-4659-AA9A-7A803EDEC7D7}">
      <dgm:prSet/>
      <dgm:spPr/>
      <dgm:t>
        <a:bodyPr/>
        <a:lstStyle/>
        <a:p>
          <a:endParaRPr lang="en-GB"/>
        </a:p>
      </dgm:t>
    </dgm:pt>
    <dgm:pt modelId="{AFB77B40-4687-46E9-9F16-E6AB45BF1EBB}">
      <dgm:prSet phldrT="[Text]"/>
      <dgm:spPr/>
      <dgm:t>
        <a:bodyPr/>
        <a:lstStyle/>
        <a:p>
          <a:r>
            <a:rPr lang="en-GB" dirty="0" smtClean="0"/>
            <a:t>Referring internally within CA Cornwall</a:t>
          </a:r>
          <a:endParaRPr lang="en-GB" dirty="0"/>
        </a:p>
      </dgm:t>
    </dgm:pt>
    <dgm:pt modelId="{08C4A80C-DCC6-4E49-93FF-B0E214ECDE87}" type="parTrans" cxnId="{514540C9-77D4-4269-A75D-28703496C46E}">
      <dgm:prSet/>
      <dgm:spPr/>
      <dgm:t>
        <a:bodyPr/>
        <a:lstStyle/>
        <a:p>
          <a:endParaRPr lang="en-GB"/>
        </a:p>
      </dgm:t>
    </dgm:pt>
    <dgm:pt modelId="{D7FE3819-682D-4D0D-B554-B68C617A9183}" type="sibTrans" cxnId="{514540C9-77D4-4269-A75D-28703496C46E}">
      <dgm:prSet/>
      <dgm:spPr/>
      <dgm:t>
        <a:bodyPr/>
        <a:lstStyle/>
        <a:p>
          <a:endParaRPr lang="en-GB"/>
        </a:p>
      </dgm:t>
    </dgm:pt>
    <dgm:pt modelId="{51315D23-935F-415C-95E8-19AE5DCA42D2}">
      <dgm:prSet phldrT="[Text]"/>
      <dgm:spPr/>
      <dgm:t>
        <a:bodyPr/>
        <a:lstStyle/>
        <a:p>
          <a:r>
            <a:rPr lang="en-GB" dirty="0" smtClean="0"/>
            <a:t>Where appropriate, signposting the client to external agencies</a:t>
          </a:r>
          <a:endParaRPr lang="en-GB" dirty="0"/>
        </a:p>
      </dgm:t>
    </dgm:pt>
    <dgm:pt modelId="{CC7F0DD3-AF73-4C0E-B008-C261DFBAC058}" type="parTrans" cxnId="{A047A313-93EA-4B86-A324-03C5726F4B3A}">
      <dgm:prSet/>
      <dgm:spPr/>
      <dgm:t>
        <a:bodyPr/>
        <a:lstStyle/>
        <a:p>
          <a:endParaRPr lang="en-GB"/>
        </a:p>
      </dgm:t>
    </dgm:pt>
    <dgm:pt modelId="{E473126D-264D-4E57-AF7D-B37D199E1501}" type="sibTrans" cxnId="{A047A313-93EA-4B86-A324-03C5726F4B3A}">
      <dgm:prSet/>
      <dgm:spPr/>
      <dgm:t>
        <a:bodyPr/>
        <a:lstStyle/>
        <a:p>
          <a:endParaRPr lang="en-GB"/>
        </a:p>
      </dgm:t>
    </dgm:pt>
    <dgm:pt modelId="{29B3FD07-4965-4740-8EBC-E78FB48AA697}" type="pres">
      <dgm:prSet presAssocID="{D2574DB6-EA55-40DA-B6BD-7D6E5003446D}" presName="outerComposite" presStyleCnt="0">
        <dgm:presLayoutVars>
          <dgm:chMax val="5"/>
          <dgm:dir/>
          <dgm:resizeHandles val="exact"/>
        </dgm:presLayoutVars>
      </dgm:prSet>
      <dgm:spPr/>
      <dgm:t>
        <a:bodyPr/>
        <a:lstStyle/>
        <a:p>
          <a:endParaRPr lang="en-US"/>
        </a:p>
      </dgm:t>
    </dgm:pt>
    <dgm:pt modelId="{711065D0-D501-409F-B801-A49431B66F47}" type="pres">
      <dgm:prSet presAssocID="{D2574DB6-EA55-40DA-B6BD-7D6E5003446D}" presName="dummyMaxCanvas" presStyleCnt="0">
        <dgm:presLayoutVars/>
      </dgm:prSet>
      <dgm:spPr/>
    </dgm:pt>
    <dgm:pt modelId="{5F061F43-8FAD-4D01-BD51-B743CCB8DF1E}" type="pres">
      <dgm:prSet presAssocID="{D2574DB6-EA55-40DA-B6BD-7D6E5003446D}" presName="FourNodes_1" presStyleLbl="node1" presStyleIdx="0" presStyleCnt="4">
        <dgm:presLayoutVars>
          <dgm:bulletEnabled val="1"/>
        </dgm:presLayoutVars>
      </dgm:prSet>
      <dgm:spPr/>
      <dgm:t>
        <a:bodyPr/>
        <a:lstStyle/>
        <a:p>
          <a:endParaRPr lang="en-US"/>
        </a:p>
      </dgm:t>
    </dgm:pt>
    <dgm:pt modelId="{72C68E54-4867-436F-8DF8-7ED12538ED34}" type="pres">
      <dgm:prSet presAssocID="{D2574DB6-EA55-40DA-B6BD-7D6E5003446D}" presName="FourNodes_2" presStyleLbl="node1" presStyleIdx="1" presStyleCnt="4">
        <dgm:presLayoutVars>
          <dgm:bulletEnabled val="1"/>
        </dgm:presLayoutVars>
      </dgm:prSet>
      <dgm:spPr/>
      <dgm:t>
        <a:bodyPr/>
        <a:lstStyle/>
        <a:p>
          <a:endParaRPr lang="en-US"/>
        </a:p>
      </dgm:t>
    </dgm:pt>
    <dgm:pt modelId="{DDACAAFB-FBEE-41B2-A81F-910BD0BB1619}" type="pres">
      <dgm:prSet presAssocID="{D2574DB6-EA55-40DA-B6BD-7D6E5003446D}" presName="FourNodes_3" presStyleLbl="node1" presStyleIdx="2" presStyleCnt="4">
        <dgm:presLayoutVars>
          <dgm:bulletEnabled val="1"/>
        </dgm:presLayoutVars>
      </dgm:prSet>
      <dgm:spPr/>
      <dgm:t>
        <a:bodyPr/>
        <a:lstStyle/>
        <a:p>
          <a:endParaRPr lang="en-US"/>
        </a:p>
      </dgm:t>
    </dgm:pt>
    <dgm:pt modelId="{E4D9F204-C132-4F85-8D3B-87998C94EB53}" type="pres">
      <dgm:prSet presAssocID="{D2574DB6-EA55-40DA-B6BD-7D6E5003446D}" presName="FourNodes_4" presStyleLbl="node1" presStyleIdx="3" presStyleCnt="4">
        <dgm:presLayoutVars>
          <dgm:bulletEnabled val="1"/>
        </dgm:presLayoutVars>
      </dgm:prSet>
      <dgm:spPr/>
      <dgm:t>
        <a:bodyPr/>
        <a:lstStyle/>
        <a:p>
          <a:endParaRPr lang="en-US"/>
        </a:p>
      </dgm:t>
    </dgm:pt>
    <dgm:pt modelId="{3E044DD1-7C67-4623-8419-A456C3ECF434}" type="pres">
      <dgm:prSet presAssocID="{D2574DB6-EA55-40DA-B6BD-7D6E5003446D}" presName="FourConn_1-2" presStyleLbl="fgAccFollowNode1" presStyleIdx="0" presStyleCnt="3">
        <dgm:presLayoutVars>
          <dgm:bulletEnabled val="1"/>
        </dgm:presLayoutVars>
      </dgm:prSet>
      <dgm:spPr/>
      <dgm:t>
        <a:bodyPr/>
        <a:lstStyle/>
        <a:p>
          <a:endParaRPr lang="en-US"/>
        </a:p>
      </dgm:t>
    </dgm:pt>
    <dgm:pt modelId="{E5F27FE5-2EB4-4298-9A50-62547A8F4D28}" type="pres">
      <dgm:prSet presAssocID="{D2574DB6-EA55-40DA-B6BD-7D6E5003446D}" presName="FourConn_2-3" presStyleLbl="fgAccFollowNode1" presStyleIdx="1" presStyleCnt="3">
        <dgm:presLayoutVars>
          <dgm:bulletEnabled val="1"/>
        </dgm:presLayoutVars>
      </dgm:prSet>
      <dgm:spPr/>
      <dgm:t>
        <a:bodyPr/>
        <a:lstStyle/>
        <a:p>
          <a:endParaRPr lang="en-US"/>
        </a:p>
      </dgm:t>
    </dgm:pt>
    <dgm:pt modelId="{60947EC8-C34A-4B1A-9C64-A6C7E71B1C76}" type="pres">
      <dgm:prSet presAssocID="{D2574DB6-EA55-40DA-B6BD-7D6E5003446D}" presName="FourConn_3-4" presStyleLbl="fgAccFollowNode1" presStyleIdx="2" presStyleCnt="3">
        <dgm:presLayoutVars>
          <dgm:bulletEnabled val="1"/>
        </dgm:presLayoutVars>
      </dgm:prSet>
      <dgm:spPr/>
      <dgm:t>
        <a:bodyPr/>
        <a:lstStyle/>
        <a:p>
          <a:endParaRPr lang="en-US"/>
        </a:p>
      </dgm:t>
    </dgm:pt>
    <dgm:pt modelId="{AB7300FA-FE65-4320-A238-2C11B8ABA066}" type="pres">
      <dgm:prSet presAssocID="{D2574DB6-EA55-40DA-B6BD-7D6E5003446D}" presName="FourNodes_1_text" presStyleLbl="node1" presStyleIdx="3" presStyleCnt="4">
        <dgm:presLayoutVars>
          <dgm:bulletEnabled val="1"/>
        </dgm:presLayoutVars>
      </dgm:prSet>
      <dgm:spPr/>
      <dgm:t>
        <a:bodyPr/>
        <a:lstStyle/>
        <a:p>
          <a:endParaRPr lang="en-US"/>
        </a:p>
      </dgm:t>
    </dgm:pt>
    <dgm:pt modelId="{ACAB6530-4822-4DAA-BA65-CE06CCD50D25}" type="pres">
      <dgm:prSet presAssocID="{D2574DB6-EA55-40DA-B6BD-7D6E5003446D}" presName="FourNodes_2_text" presStyleLbl="node1" presStyleIdx="3" presStyleCnt="4">
        <dgm:presLayoutVars>
          <dgm:bulletEnabled val="1"/>
        </dgm:presLayoutVars>
      </dgm:prSet>
      <dgm:spPr/>
      <dgm:t>
        <a:bodyPr/>
        <a:lstStyle/>
        <a:p>
          <a:endParaRPr lang="en-US"/>
        </a:p>
      </dgm:t>
    </dgm:pt>
    <dgm:pt modelId="{42C824DC-CFB5-429D-8C52-FEDEFE5D9988}" type="pres">
      <dgm:prSet presAssocID="{D2574DB6-EA55-40DA-B6BD-7D6E5003446D}" presName="FourNodes_3_text" presStyleLbl="node1" presStyleIdx="3" presStyleCnt="4">
        <dgm:presLayoutVars>
          <dgm:bulletEnabled val="1"/>
        </dgm:presLayoutVars>
      </dgm:prSet>
      <dgm:spPr/>
      <dgm:t>
        <a:bodyPr/>
        <a:lstStyle/>
        <a:p>
          <a:endParaRPr lang="en-US"/>
        </a:p>
      </dgm:t>
    </dgm:pt>
    <dgm:pt modelId="{C925B961-1CF9-4113-8A96-58EDCC12C3FE}" type="pres">
      <dgm:prSet presAssocID="{D2574DB6-EA55-40DA-B6BD-7D6E5003446D}" presName="FourNodes_4_text" presStyleLbl="node1" presStyleIdx="3" presStyleCnt="4">
        <dgm:presLayoutVars>
          <dgm:bulletEnabled val="1"/>
        </dgm:presLayoutVars>
      </dgm:prSet>
      <dgm:spPr/>
      <dgm:t>
        <a:bodyPr/>
        <a:lstStyle/>
        <a:p>
          <a:endParaRPr lang="en-US"/>
        </a:p>
      </dgm:t>
    </dgm:pt>
  </dgm:ptLst>
  <dgm:cxnLst>
    <dgm:cxn modelId="{343C3747-D4FB-4231-A0A0-111D74E5E194}" srcId="{D2574DB6-EA55-40DA-B6BD-7D6E5003446D}" destId="{CF5B481F-DF8A-43CC-807A-76DB55282F4D}" srcOrd="0" destOrd="0" parTransId="{8DC2466E-2DB3-485B-A5DA-D233DE2BAF28}" sibTransId="{3C56F5B1-7061-4B57-96BB-664FDFE9F56C}"/>
    <dgm:cxn modelId="{1954167D-828D-406C-B7A1-BDC8BD4F6E1A}" type="presOf" srcId="{D7FE3819-682D-4D0D-B554-B68C617A9183}" destId="{60947EC8-C34A-4B1A-9C64-A6C7E71B1C76}" srcOrd="0" destOrd="0" presId="urn:microsoft.com/office/officeart/2005/8/layout/vProcess5"/>
    <dgm:cxn modelId="{B6FD4773-F61F-437C-9133-401566C674C4}" type="presOf" srcId="{CF5B481F-DF8A-43CC-807A-76DB55282F4D}" destId="{AB7300FA-FE65-4320-A238-2C11B8ABA066}" srcOrd="1" destOrd="0" presId="urn:microsoft.com/office/officeart/2005/8/layout/vProcess5"/>
    <dgm:cxn modelId="{514540C9-77D4-4269-A75D-28703496C46E}" srcId="{D2574DB6-EA55-40DA-B6BD-7D6E5003446D}" destId="{AFB77B40-4687-46E9-9F16-E6AB45BF1EBB}" srcOrd="2" destOrd="0" parTransId="{08C4A80C-DCC6-4E49-93FF-B0E214ECDE87}" sibTransId="{D7FE3819-682D-4D0D-B554-B68C617A9183}"/>
    <dgm:cxn modelId="{C0B74AB5-30F8-4CCF-8CC0-52BC73EBC0FC}" type="presOf" srcId="{AFB77B40-4687-46E9-9F16-E6AB45BF1EBB}" destId="{42C824DC-CFB5-429D-8C52-FEDEFE5D9988}" srcOrd="1" destOrd="0" presId="urn:microsoft.com/office/officeart/2005/8/layout/vProcess5"/>
    <dgm:cxn modelId="{277DAB49-817A-45C7-A124-D6C7449F074A}" type="presOf" srcId="{C9C9CA55-2DD3-4BED-A0B2-8C0BE56FC97C}" destId="{72C68E54-4867-436F-8DF8-7ED12538ED34}" srcOrd="0" destOrd="0" presId="urn:microsoft.com/office/officeart/2005/8/layout/vProcess5"/>
    <dgm:cxn modelId="{58BA573A-8772-4056-8669-00F3D42190E2}" type="presOf" srcId="{CF5B481F-DF8A-43CC-807A-76DB55282F4D}" destId="{5F061F43-8FAD-4D01-BD51-B743CCB8DF1E}" srcOrd="0" destOrd="0" presId="urn:microsoft.com/office/officeart/2005/8/layout/vProcess5"/>
    <dgm:cxn modelId="{EE8513B1-1288-4595-962A-11D0CEA8B75C}" type="presOf" srcId="{FD9F01F7-5C42-491D-A095-456AE63F339B}" destId="{E5F27FE5-2EB4-4298-9A50-62547A8F4D28}" srcOrd="0" destOrd="0" presId="urn:microsoft.com/office/officeart/2005/8/layout/vProcess5"/>
    <dgm:cxn modelId="{3B70FD1F-DF3F-4140-A576-F8CDBD0304D4}" type="presOf" srcId="{AFB77B40-4687-46E9-9F16-E6AB45BF1EBB}" destId="{DDACAAFB-FBEE-41B2-A81F-910BD0BB1619}" srcOrd="0" destOrd="0" presId="urn:microsoft.com/office/officeart/2005/8/layout/vProcess5"/>
    <dgm:cxn modelId="{B3CFBF3C-6BCF-4257-8565-F3D873F75B2A}" type="presOf" srcId="{51315D23-935F-415C-95E8-19AE5DCA42D2}" destId="{E4D9F204-C132-4F85-8D3B-87998C94EB53}" srcOrd="0" destOrd="0" presId="urn:microsoft.com/office/officeart/2005/8/layout/vProcess5"/>
    <dgm:cxn modelId="{70B1773D-9B84-4659-AA9A-7A803EDEC7D7}" srcId="{D2574DB6-EA55-40DA-B6BD-7D6E5003446D}" destId="{C9C9CA55-2DD3-4BED-A0B2-8C0BE56FC97C}" srcOrd="1" destOrd="0" parTransId="{2E5B96E4-17F9-4E9A-B7A0-0782F14A9698}" sibTransId="{FD9F01F7-5C42-491D-A095-456AE63F339B}"/>
    <dgm:cxn modelId="{E1A9768A-28B3-4F76-9F24-18D212254A82}" type="presOf" srcId="{D2574DB6-EA55-40DA-B6BD-7D6E5003446D}" destId="{29B3FD07-4965-4740-8EBC-E78FB48AA697}" srcOrd="0" destOrd="0" presId="urn:microsoft.com/office/officeart/2005/8/layout/vProcess5"/>
    <dgm:cxn modelId="{76F59347-3713-427E-B28E-5B0DE4A68F8D}" type="presOf" srcId="{3C56F5B1-7061-4B57-96BB-664FDFE9F56C}" destId="{3E044DD1-7C67-4623-8419-A456C3ECF434}" srcOrd="0" destOrd="0" presId="urn:microsoft.com/office/officeart/2005/8/layout/vProcess5"/>
    <dgm:cxn modelId="{A047A313-93EA-4B86-A324-03C5726F4B3A}" srcId="{D2574DB6-EA55-40DA-B6BD-7D6E5003446D}" destId="{51315D23-935F-415C-95E8-19AE5DCA42D2}" srcOrd="3" destOrd="0" parTransId="{CC7F0DD3-AF73-4C0E-B008-C261DFBAC058}" sibTransId="{E473126D-264D-4E57-AF7D-B37D199E1501}"/>
    <dgm:cxn modelId="{90734123-D4C4-4180-9932-D67F5DE94830}" type="presOf" srcId="{51315D23-935F-415C-95E8-19AE5DCA42D2}" destId="{C925B961-1CF9-4113-8A96-58EDCC12C3FE}" srcOrd="1" destOrd="0" presId="urn:microsoft.com/office/officeart/2005/8/layout/vProcess5"/>
    <dgm:cxn modelId="{D83687B3-684D-44DF-AFFD-F24AEC8BE7BE}" type="presOf" srcId="{C9C9CA55-2DD3-4BED-A0B2-8C0BE56FC97C}" destId="{ACAB6530-4822-4DAA-BA65-CE06CCD50D25}" srcOrd="1" destOrd="0" presId="urn:microsoft.com/office/officeart/2005/8/layout/vProcess5"/>
    <dgm:cxn modelId="{CADF13C4-D0E7-4502-8790-84AC68474685}" type="presParOf" srcId="{29B3FD07-4965-4740-8EBC-E78FB48AA697}" destId="{711065D0-D501-409F-B801-A49431B66F47}" srcOrd="0" destOrd="0" presId="urn:microsoft.com/office/officeart/2005/8/layout/vProcess5"/>
    <dgm:cxn modelId="{B5C9C728-3E70-4922-ACAF-D5971C2F6053}" type="presParOf" srcId="{29B3FD07-4965-4740-8EBC-E78FB48AA697}" destId="{5F061F43-8FAD-4D01-BD51-B743CCB8DF1E}" srcOrd="1" destOrd="0" presId="urn:microsoft.com/office/officeart/2005/8/layout/vProcess5"/>
    <dgm:cxn modelId="{43780A5D-BDAA-4105-B63A-F30B589F367C}" type="presParOf" srcId="{29B3FD07-4965-4740-8EBC-E78FB48AA697}" destId="{72C68E54-4867-436F-8DF8-7ED12538ED34}" srcOrd="2" destOrd="0" presId="urn:microsoft.com/office/officeart/2005/8/layout/vProcess5"/>
    <dgm:cxn modelId="{24866A28-8A39-4464-BC26-5E3625924E90}" type="presParOf" srcId="{29B3FD07-4965-4740-8EBC-E78FB48AA697}" destId="{DDACAAFB-FBEE-41B2-A81F-910BD0BB1619}" srcOrd="3" destOrd="0" presId="urn:microsoft.com/office/officeart/2005/8/layout/vProcess5"/>
    <dgm:cxn modelId="{165E5B68-2609-4C3A-A295-E7061CE541C8}" type="presParOf" srcId="{29B3FD07-4965-4740-8EBC-E78FB48AA697}" destId="{E4D9F204-C132-4F85-8D3B-87998C94EB53}" srcOrd="4" destOrd="0" presId="urn:microsoft.com/office/officeart/2005/8/layout/vProcess5"/>
    <dgm:cxn modelId="{C9C4041F-0380-45DF-9AFA-D42BF85CA8ED}" type="presParOf" srcId="{29B3FD07-4965-4740-8EBC-E78FB48AA697}" destId="{3E044DD1-7C67-4623-8419-A456C3ECF434}" srcOrd="5" destOrd="0" presId="urn:microsoft.com/office/officeart/2005/8/layout/vProcess5"/>
    <dgm:cxn modelId="{181069D0-F774-4EBE-BBE1-C8AD9FF1C519}" type="presParOf" srcId="{29B3FD07-4965-4740-8EBC-E78FB48AA697}" destId="{E5F27FE5-2EB4-4298-9A50-62547A8F4D28}" srcOrd="6" destOrd="0" presId="urn:microsoft.com/office/officeart/2005/8/layout/vProcess5"/>
    <dgm:cxn modelId="{B0BD36F1-89C7-4010-BBB5-0B0B081772D3}" type="presParOf" srcId="{29B3FD07-4965-4740-8EBC-E78FB48AA697}" destId="{60947EC8-C34A-4B1A-9C64-A6C7E71B1C76}" srcOrd="7" destOrd="0" presId="urn:microsoft.com/office/officeart/2005/8/layout/vProcess5"/>
    <dgm:cxn modelId="{F89E932E-88C7-4577-A795-9CAACAE21794}" type="presParOf" srcId="{29B3FD07-4965-4740-8EBC-E78FB48AA697}" destId="{AB7300FA-FE65-4320-A238-2C11B8ABA066}" srcOrd="8" destOrd="0" presId="urn:microsoft.com/office/officeart/2005/8/layout/vProcess5"/>
    <dgm:cxn modelId="{B508B530-4EBB-42EA-B384-7D1E71404F98}" type="presParOf" srcId="{29B3FD07-4965-4740-8EBC-E78FB48AA697}" destId="{ACAB6530-4822-4DAA-BA65-CE06CCD50D25}" srcOrd="9" destOrd="0" presId="urn:microsoft.com/office/officeart/2005/8/layout/vProcess5"/>
    <dgm:cxn modelId="{0263F067-EB00-4A98-8F40-4EA90BC13172}" type="presParOf" srcId="{29B3FD07-4965-4740-8EBC-E78FB48AA697}" destId="{42C824DC-CFB5-429D-8C52-FEDEFE5D9988}" srcOrd="10" destOrd="0" presId="urn:microsoft.com/office/officeart/2005/8/layout/vProcess5"/>
    <dgm:cxn modelId="{B96C202B-9D7F-42EE-995B-381F8D3B58BF}" type="presParOf" srcId="{29B3FD07-4965-4740-8EBC-E78FB48AA697}" destId="{C925B961-1CF9-4113-8A96-58EDCC12C3FE}"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61F43-8FAD-4D01-BD51-B743CCB8DF1E}">
      <dsp:nvSpPr>
        <dsp:cNvPr id="0" name=""/>
        <dsp:cNvSpPr/>
      </dsp:nvSpPr>
      <dsp:spPr>
        <a:xfrm>
          <a:off x="0" y="0"/>
          <a:ext cx="9753600" cy="1788160"/>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GB" sz="3400" kern="1200" dirty="0" smtClean="0"/>
            <a:t>Initial exploration of client circumstances – in most cases the presenting problem is not the only problem</a:t>
          </a:r>
          <a:endParaRPr lang="en-GB" sz="3400" kern="1200" dirty="0"/>
        </a:p>
      </dsp:txBody>
      <dsp:txXfrm>
        <a:off x="52373" y="52373"/>
        <a:ext cx="7672937" cy="1683414"/>
      </dsp:txXfrm>
    </dsp:sp>
    <dsp:sp modelId="{72C68E54-4867-436F-8DF8-7ED12538ED34}">
      <dsp:nvSpPr>
        <dsp:cNvPr id="0" name=""/>
        <dsp:cNvSpPr/>
      </dsp:nvSpPr>
      <dsp:spPr>
        <a:xfrm>
          <a:off x="816864" y="2113280"/>
          <a:ext cx="9753600" cy="1788160"/>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GB" sz="3400" kern="1200" dirty="0" smtClean="0"/>
            <a:t>Identifying the client options and agreeing a course of action</a:t>
          </a:r>
          <a:endParaRPr lang="en-GB" sz="3400" kern="1200" dirty="0"/>
        </a:p>
      </dsp:txBody>
      <dsp:txXfrm>
        <a:off x="869237" y="2165653"/>
        <a:ext cx="7669685" cy="1683414"/>
      </dsp:txXfrm>
    </dsp:sp>
    <dsp:sp modelId="{DDACAAFB-FBEE-41B2-A81F-910BD0BB1619}">
      <dsp:nvSpPr>
        <dsp:cNvPr id="0" name=""/>
        <dsp:cNvSpPr/>
      </dsp:nvSpPr>
      <dsp:spPr>
        <a:xfrm>
          <a:off x="1621536" y="4226560"/>
          <a:ext cx="9753600" cy="1788160"/>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GB" sz="3400" kern="1200" dirty="0" smtClean="0"/>
            <a:t>Referring internally within CA Cornwall</a:t>
          </a:r>
          <a:endParaRPr lang="en-GB" sz="3400" kern="1200" dirty="0"/>
        </a:p>
      </dsp:txBody>
      <dsp:txXfrm>
        <a:off x="1673909" y="4278933"/>
        <a:ext cx="7681877" cy="1683414"/>
      </dsp:txXfrm>
    </dsp:sp>
    <dsp:sp modelId="{E4D9F204-C132-4F85-8D3B-87998C94EB53}">
      <dsp:nvSpPr>
        <dsp:cNvPr id="0" name=""/>
        <dsp:cNvSpPr/>
      </dsp:nvSpPr>
      <dsp:spPr>
        <a:xfrm>
          <a:off x="2438400" y="6339839"/>
          <a:ext cx="9753600" cy="1788160"/>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GB" sz="3400" kern="1200" dirty="0" smtClean="0"/>
            <a:t>Where appropriate, signposting the client to external agencies</a:t>
          </a:r>
          <a:endParaRPr lang="en-GB" sz="3400" kern="1200" dirty="0"/>
        </a:p>
      </dsp:txBody>
      <dsp:txXfrm>
        <a:off x="2490773" y="6392212"/>
        <a:ext cx="7669685" cy="1683414"/>
      </dsp:txXfrm>
    </dsp:sp>
    <dsp:sp modelId="{3E044DD1-7C67-4623-8419-A456C3ECF434}">
      <dsp:nvSpPr>
        <dsp:cNvPr id="0" name=""/>
        <dsp:cNvSpPr/>
      </dsp:nvSpPr>
      <dsp:spPr>
        <a:xfrm>
          <a:off x="8591295" y="1369567"/>
          <a:ext cx="1162304" cy="1162304"/>
        </a:xfrm>
        <a:prstGeom prst="downArrow">
          <a:avLst>
            <a:gd name="adj1" fmla="val 55000"/>
            <a:gd name="adj2" fmla="val 45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GB" sz="3600" kern="1200"/>
        </a:p>
      </dsp:txBody>
      <dsp:txXfrm>
        <a:off x="8852813" y="1369567"/>
        <a:ext cx="639268" cy="874634"/>
      </dsp:txXfrm>
    </dsp:sp>
    <dsp:sp modelId="{E5F27FE5-2EB4-4298-9A50-62547A8F4D28}">
      <dsp:nvSpPr>
        <dsp:cNvPr id="0" name=""/>
        <dsp:cNvSpPr/>
      </dsp:nvSpPr>
      <dsp:spPr>
        <a:xfrm>
          <a:off x="9408160" y="3482847"/>
          <a:ext cx="1162304" cy="1162304"/>
        </a:xfrm>
        <a:prstGeom prst="downArrow">
          <a:avLst>
            <a:gd name="adj1" fmla="val 55000"/>
            <a:gd name="adj2" fmla="val 45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GB" sz="3600" kern="1200"/>
        </a:p>
      </dsp:txBody>
      <dsp:txXfrm>
        <a:off x="9669678" y="3482847"/>
        <a:ext cx="639268" cy="874634"/>
      </dsp:txXfrm>
    </dsp:sp>
    <dsp:sp modelId="{60947EC8-C34A-4B1A-9C64-A6C7E71B1C76}">
      <dsp:nvSpPr>
        <dsp:cNvPr id="0" name=""/>
        <dsp:cNvSpPr/>
      </dsp:nvSpPr>
      <dsp:spPr>
        <a:xfrm>
          <a:off x="10212831" y="5596128"/>
          <a:ext cx="1162304" cy="1162304"/>
        </a:xfrm>
        <a:prstGeom prst="downArrow">
          <a:avLst>
            <a:gd name="adj1" fmla="val 55000"/>
            <a:gd name="adj2" fmla="val 45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GB" sz="3600" kern="1200"/>
        </a:p>
      </dsp:txBody>
      <dsp:txXfrm>
        <a:off x="10474349" y="5596128"/>
        <a:ext cx="639268" cy="87463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A4993B-214B-49A2-9F46-014466176DD6}" type="datetimeFigureOut">
              <a:rPr lang="en-GB" smtClean="0"/>
              <a:t>28/10/2021</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7C2A6E-4EE6-485F-9FBD-5A72D0AA535F}"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B7C2A6E-4EE6-485F-9FBD-5A72D0AA535F}" type="slidenum">
              <a:rPr lang="en-GB" smtClean="0"/>
              <a:t>19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citizensadvicecornwall.org.uk/third-party-referral-form/"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citizensadvicecornwall.org.uk/"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foodaidnetwork.org.uk/cash-first-leaflets"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gPI83kw442U" TargetMode="Externa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hyperlink" Target="mailto:sophie.holland@citizensadvicecornwall.org.uk" TargetMode="External"/><Relationship Id="rId7" Type="http://schemas.openxmlformats.org/officeDocument/2006/relationships/image" Target="../media/image9.png"/><Relationship Id="rId2" Type="http://schemas.openxmlformats.org/officeDocument/2006/relationships/hyperlink" Target="mailto:david.morton@citizensadvicecornwall.org.uk" TargetMode="External"/><Relationship Id="rId1" Type="http://schemas.openxmlformats.org/officeDocument/2006/relationships/slideLayout" Target="../slideLayouts/slideLayout7.xml"/><Relationship Id="rId6" Type="http://schemas.openxmlformats.org/officeDocument/2006/relationships/hyperlink" Target="http://www.foodaidnetwork.org.uk/cash-first-leaflets" TargetMode="External"/><Relationship Id="rId5" Type="http://schemas.openxmlformats.org/officeDocument/2006/relationships/hyperlink" Target="mailto:jane@transformation-cornwall.org.uk" TargetMode="External"/><Relationship Id="rId4" Type="http://schemas.openxmlformats.org/officeDocument/2006/relationships/hyperlink" Target="mailto:emma.greenwood@trusselltrust.or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yG4oreVAQvY" TargetMode="External"/><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84A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629922" y="734316"/>
            <a:ext cx="8961129" cy="8961129"/>
          </a:xfrm>
          <a:prstGeom prst="rect">
            <a:avLst/>
          </a:prstGeom>
        </p:spPr>
      </p:pic>
      <p:grpSp>
        <p:nvGrpSpPr>
          <p:cNvPr id="7" name="Group 7"/>
          <p:cNvGrpSpPr/>
          <p:nvPr/>
        </p:nvGrpSpPr>
        <p:grpSpPr>
          <a:xfrm rot="2206525">
            <a:off x="-10851289" y="-7572574"/>
            <a:ext cx="17202549" cy="17202549"/>
            <a:chOff x="0" y="0"/>
            <a:chExt cx="1913890" cy="1913890"/>
          </a:xfrm>
        </p:grpSpPr>
        <p:sp>
          <p:nvSpPr>
            <p:cNvPr id="8" name="Freeform 8"/>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D16A61"/>
            </a:solidFill>
          </p:spPr>
        </p:sp>
      </p:grpSp>
      <p:grpSp>
        <p:nvGrpSpPr>
          <p:cNvPr id="9" name="Group 9"/>
          <p:cNvGrpSpPr/>
          <p:nvPr/>
        </p:nvGrpSpPr>
        <p:grpSpPr>
          <a:xfrm rot="2206525">
            <a:off x="-12010284" y="-7572574"/>
            <a:ext cx="17202549" cy="17202549"/>
            <a:chOff x="0" y="0"/>
            <a:chExt cx="1913890" cy="1913890"/>
          </a:xfrm>
        </p:grpSpPr>
        <p:sp>
          <p:nvSpPr>
            <p:cNvPr id="10" name="Freeform 10"/>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A492"/>
            </a:solidFill>
          </p:spPr>
        </p:sp>
      </p:grpSp>
      <p:grpSp>
        <p:nvGrpSpPr>
          <p:cNvPr id="11" name="Group 11"/>
          <p:cNvGrpSpPr/>
          <p:nvPr/>
        </p:nvGrpSpPr>
        <p:grpSpPr>
          <a:xfrm rot="2206525">
            <a:off x="-9456533" y="-6221400"/>
            <a:ext cx="14016100" cy="14016100"/>
            <a:chOff x="0" y="0"/>
            <a:chExt cx="1913890" cy="1913890"/>
          </a:xfrm>
        </p:grpSpPr>
        <p:sp>
          <p:nvSpPr>
            <p:cNvPr id="12" name="Freeform 12"/>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sp>
      </p:grpSp>
      <p:grpSp>
        <p:nvGrpSpPr>
          <p:cNvPr id="13" name="Group 13"/>
          <p:cNvGrpSpPr/>
          <p:nvPr/>
        </p:nvGrpSpPr>
        <p:grpSpPr>
          <a:xfrm rot="2206525">
            <a:off x="-10236085" y="-6827166"/>
            <a:ext cx="14016100" cy="14016100"/>
            <a:chOff x="0" y="0"/>
            <a:chExt cx="1913890" cy="1913890"/>
          </a:xfrm>
        </p:grpSpPr>
        <p:sp>
          <p:nvSpPr>
            <p:cNvPr id="14" name="Freeform 1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sp>
      </p:grpSp>
      <p:sp>
        <p:nvSpPr>
          <p:cNvPr id="15" name="TextBox 14"/>
          <p:cNvSpPr txBox="1"/>
          <p:nvPr/>
        </p:nvSpPr>
        <p:spPr>
          <a:xfrm>
            <a:off x="9448800" y="2095500"/>
            <a:ext cx="7543800" cy="4801314"/>
          </a:xfrm>
          <a:prstGeom prst="rect">
            <a:avLst/>
          </a:prstGeom>
          <a:noFill/>
        </p:spPr>
        <p:txBody>
          <a:bodyPr wrap="square" rtlCol="0">
            <a:spAutoFit/>
          </a:bodyPr>
          <a:lstStyle/>
          <a:p>
            <a:pPr algn="ctr"/>
            <a:r>
              <a:rPr lang="en-GB" sz="8000" b="1" dirty="0" smtClean="0">
                <a:solidFill>
                  <a:srgbClr val="3D558B"/>
                </a:solidFill>
                <a:latin typeface="Arial" pitchFamily="34" charset="0"/>
                <a:cs typeface="Arial" pitchFamily="34" charset="0"/>
              </a:rPr>
              <a:t>Money Counts:</a:t>
            </a:r>
          </a:p>
          <a:p>
            <a:pPr algn="ctr"/>
            <a:r>
              <a:rPr lang="en-GB" sz="3200" b="1" dirty="0" smtClean="0">
                <a:solidFill>
                  <a:srgbClr val="3D558B"/>
                </a:solidFill>
                <a:latin typeface="Arial" pitchFamily="34" charset="0"/>
                <a:cs typeface="Arial" pitchFamily="34" charset="0"/>
              </a:rPr>
              <a:t>Training using the </a:t>
            </a:r>
            <a:r>
              <a:rPr lang="en-GB" sz="3200" b="1" dirty="0" smtClean="0">
                <a:solidFill>
                  <a:srgbClr val="3D558B"/>
                </a:solidFill>
                <a:latin typeface="Arial" pitchFamily="34" charset="0"/>
                <a:cs typeface="Arial" pitchFamily="34" charset="0"/>
              </a:rPr>
              <a:t>Worrying </a:t>
            </a:r>
            <a:r>
              <a:rPr lang="en-GB" sz="3200" b="1" dirty="0">
                <a:solidFill>
                  <a:srgbClr val="3D558B"/>
                </a:solidFill>
                <a:latin typeface="Arial" pitchFamily="34" charset="0"/>
                <a:cs typeface="Arial" pitchFamily="34" charset="0"/>
              </a:rPr>
              <a:t>A</a:t>
            </a:r>
            <a:r>
              <a:rPr lang="en-GB" sz="3200" b="1" dirty="0" smtClean="0">
                <a:solidFill>
                  <a:srgbClr val="3D558B"/>
                </a:solidFill>
                <a:latin typeface="Arial" pitchFamily="34" charset="0"/>
                <a:cs typeface="Arial" pitchFamily="34" charset="0"/>
              </a:rPr>
              <a:t>bout Money</a:t>
            </a:r>
            <a:r>
              <a:rPr lang="en-GB" sz="3200" b="1" dirty="0" smtClean="0">
                <a:solidFill>
                  <a:srgbClr val="3D558B"/>
                </a:solidFill>
                <a:latin typeface="Arial" pitchFamily="34" charset="0"/>
                <a:cs typeface="Arial" pitchFamily="34" charset="0"/>
              </a:rPr>
              <a:t>? leaflet.</a:t>
            </a:r>
          </a:p>
          <a:p>
            <a:pPr algn="ctr"/>
            <a:endParaRPr lang="en-GB" sz="3200" b="1" dirty="0">
              <a:solidFill>
                <a:srgbClr val="3D558B"/>
              </a:solidFill>
              <a:latin typeface="Arial" pitchFamily="34" charset="0"/>
              <a:cs typeface="Arial" pitchFamily="34" charset="0"/>
            </a:endParaRPr>
          </a:p>
          <a:p>
            <a:pPr algn="ctr"/>
            <a:endParaRPr lang="en-GB" sz="1200" b="1" dirty="0" smtClean="0">
              <a:solidFill>
                <a:srgbClr val="3D558B"/>
              </a:solidFill>
              <a:latin typeface="Arial" pitchFamily="34" charset="0"/>
              <a:cs typeface="Arial" pitchFamily="34" charset="0"/>
            </a:endParaRPr>
          </a:p>
          <a:p>
            <a:pPr algn="ctr"/>
            <a:r>
              <a:rPr lang="en-GB" sz="7200" b="1" dirty="0" smtClean="0">
                <a:solidFill>
                  <a:srgbClr val="F35757"/>
                </a:solidFill>
                <a:latin typeface="Arial" pitchFamily="34" charset="0"/>
                <a:cs typeface="Arial" pitchFamily="34" charset="0"/>
              </a:rPr>
              <a:t>WELCOME</a:t>
            </a:r>
          </a:p>
          <a:p>
            <a:pPr algn="ctr"/>
            <a:endParaRPr lang="en-GB" sz="3200" b="1" dirty="0" smtClean="0">
              <a:solidFill>
                <a:srgbClr val="F35757"/>
              </a:solidFill>
              <a:latin typeface="Arial" pitchFamily="34" charset="0"/>
              <a:cs typeface="Arial" pitchFamily="34" charset="0"/>
            </a:endParaRPr>
          </a:p>
          <a:p>
            <a:pPr algn="ctr"/>
            <a:r>
              <a:rPr lang="en-GB" sz="1400" b="1" i="1" dirty="0" smtClean="0">
                <a:solidFill>
                  <a:srgbClr val="3D558B"/>
                </a:solidFill>
                <a:latin typeface="Arial" panose="020B0604020202020204" pitchFamily="34" charset="0"/>
                <a:cs typeface="Arial" pitchFamily="34" charset="0"/>
              </a:rPr>
              <a:t>* </a:t>
            </a:r>
            <a:r>
              <a:rPr lang="en-GB" sz="1400" i="1" dirty="0">
                <a:solidFill>
                  <a:srgbClr val="3D558B"/>
                </a:solidFill>
                <a:latin typeface="Arial" panose="020B0604020202020204" pitchFamily="34" charset="0"/>
                <a:cs typeface="Arial" panose="020B0604020202020204" pitchFamily="34" charset="0"/>
              </a:rPr>
              <a:t>Based on an original resource developed by the Highland Money Counts Partnership</a:t>
            </a:r>
            <a:endParaRPr lang="en-GB" sz="1400" b="1" i="1" dirty="0">
              <a:solidFill>
                <a:srgbClr val="3D558B"/>
              </a:solidFill>
              <a:latin typeface="Arial" pitchFamily="34" charset="0"/>
              <a:cs typeface="Arial" pitchFamily="34" charset="0"/>
            </a:endParaRPr>
          </a:p>
        </p:txBody>
      </p:sp>
      <p:pic>
        <p:nvPicPr>
          <p:cNvPr id="5" name="Picture 4"/>
          <p:cNvPicPr>
            <a:picLocks noChangeAspect="1"/>
          </p:cNvPicPr>
          <p:nvPr/>
        </p:nvPicPr>
        <p:blipFill>
          <a:blip r:embed="rId4" cstate="print"/>
          <a:stretch>
            <a:fillRect/>
          </a:stretch>
        </p:blipFill>
        <p:spPr>
          <a:xfrm>
            <a:off x="9472018" y="7290653"/>
            <a:ext cx="3253382" cy="1910497"/>
          </a:xfrm>
          <a:prstGeom prst="rect">
            <a:avLst/>
          </a:prstGeom>
        </p:spPr>
      </p:pic>
      <p:pic>
        <p:nvPicPr>
          <p:cNvPr id="6" name="Picture 5"/>
          <p:cNvPicPr>
            <a:picLocks noChangeAspect="1"/>
          </p:cNvPicPr>
          <p:nvPr/>
        </p:nvPicPr>
        <p:blipFill>
          <a:blip r:embed="rId5" cstate="print"/>
          <a:stretch>
            <a:fillRect/>
          </a:stretch>
        </p:blipFill>
        <p:spPr>
          <a:xfrm>
            <a:off x="13053688" y="7581900"/>
            <a:ext cx="3339703" cy="16192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8"/>
          <p:cNvGrpSpPr/>
          <p:nvPr/>
        </p:nvGrpSpPr>
        <p:grpSpPr>
          <a:xfrm>
            <a:off x="914400" y="-2628900"/>
            <a:ext cx="17907000" cy="14016101"/>
            <a:chOff x="0" y="0"/>
            <a:chExt cx="1913890" cy="1913890"/>
          </a:xfrm>
        </p:grpSpPr>
        <p:sp>
          <p:nvSpPr>
            <p:cNvPr id="18"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sp>
      </p:grpSp>
      <p:grpSp>
        <p:nvGrpSpPr>
          <p:cNvPr id="2" name="Group 2"/>
          <p:cNvGrpSpPr/>
          <p:nvPr/>
        </p:nvGrpSpPr>
        <p:grpSpPr>
          <a:xfrm rot="2206525">
            <a:off x="-10851289" y="-7572574"/>
            <a:ext cx="17202549" cy="17202549"/>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D16A61"/>
            </a:solidFill>
          </p:spPr>
        </p:sp>
      </p:grpSp>
      <p:grpSp>
        <p:nvGrpSpPr>
          <p:cNvPr id="4" name="Group 4"/>
          <p:cNvGrpSpPr/>
          <p:nvPr/>
        </p:nvGrpSpPr>
        <p:grpSpPr>
          <a:xfrm rot="2206525">
            <a:off x="-12010284" y="-7572574"/>
            <a:ext cx="17202549" cy="17202549"/>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A492"/>
            </a:solidFill>
          </p:spPr>
        </p:sp>
      </p:grpSp>
      <p:grpSp>
        <p:nvGrpSpPr>
          <p:cNvPr id="6" name="Group 6"/>
          <p:cNvGrpSpPr/>
          <p:nvPr/>
        </p:nvGrpSpPr>
        <p:grpSpPr>
          <a:xfrm rot="2206525">
            <a:off x="-9456533" y="-6221400"/>
            <a:ext cx="14016100" cy="14016100"/>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sp>
      </p:grpSp>
      <p:grpSp>
        <p:nvGrpSpPr>
          <p:cNvPr id="8" name="Group 8"/>
          <p:cNvGrpSpPr/>
          <p:nvPr/>
        </p:nvGrpSpPr>
        <p:grpSpPr>
          <a:xfrm rot="2206525">
            <a:off x="-10236085" y="-6827166"/>
            <a:ext cx="14016100" cy="14016100"/>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sp>
      </p:grpSp>
      <p:grpSp>
        <p:nvGrpSpPr>
          <p:cNvPr id="10" name="Group 10"/>
          <p:cNvGrpSpPr/>
          <p:nvPr/>
        </p:nvGrpSpPr>
        <p:grpSpPr>
          <a:xfrm>
            <a:off x="427530" y="343442"/>
            <a:ext cx="17432939" cy="9600116"/>
            <a:chOff x="0" y="0"/>
            <a:chExt cx="5475614" cy="3015357"/>
          </a:xfrm>
        </p:grpSpPr>
        <p:sp>
          <p:nvSpPr>
            <p:cNvPr id="11" name="Freeform 11"/>
            <p:cNvSpPr/>
            <p:nvPr/>
          </p:nvSpPr>
          <p:spPr>
            <a:xfrm>
              <a:off x="0" y="0"/>
              <a:ext cx="5475614" cy="3015356"/>
            </a:xfrm>
            <a:custGeom>
              <a:avLst/>
              <a:gdLst/>
              <a:ahLst/>
              <a:cxnLst/>
              <a:rect l="l" t="t" r="r" b="b"/>
              <a:pathLst>
                <a:path w="5475614" h="3015356">
                  <a:moveTo>
                    <a:pt x="0" y="0"/>
                  </a:moveTo>
                  <a:lnTo>
                    <a:pt x="5475614" y="0"/>
                  </a:lnTo>
                  <a:lnTo>
                    <a:pt x="5475614" y="3015356"/>
                  </a:lnTo>
                  <a:lnTo>
                    <a:pt x="0" y="3015356"/>
                  </a:lnTo>
                  <a:close/>
                </a:path>
              </a:pathLst>
            </a:custGeom>
            <a:solidFill>
              <a:srgbClr val="FFFFFF"/>
            </a:solidFill>
          </p:spPr>
        </p:sp>
      </p:grpSp>
      <p:sp>
        <p:nvSpPr>
          <p:cNvPr id="17" name="TextBox 16"/>
          <p:cNvSpPr txBox="1"/>
          <p:nvPr/>
        </p:nvSpPr>
        <p:spPr>
          <a:xfrm>
            <a:off x="419100" y="723900"/>
            <a:ext cx="17449800" cy="1323439"/>
          </a:xfrm>
          <a:prstGeom prst="rect">
            <a:avLst/>
          </a:prstGeom>
          <a:noFill/>
        </p:spPr>
        <p:txBody>
          <a:bodyPr wrap="square" rtlCol="0">
            <a:spAutoFit/>
          </a:bodyPr>
          <a:lstStyle/>
          <a:p>
            <a:pPr algn="ctr"/>
            <a:r>
              <a:rPr lang="en-GB" sz="8000" b="1" dirty="0" smtClean="0">
                <a:solidFill>
                  <a:srgbClr val="3D558B"/>
                </a:solidFill>
                <a:latin typeface="Arial" pitchFamily="34" charset="0"/>
                <a:cs typeface="Arial" pitchFamily="34" charset="0"/>
              </a:rPr>
              <a:t>What Can We Do?</a:t>
            </a:r>
            <a:endParaRPr lang="en-GB" sz="8000" b="1" dirty="0">
              <a:solidFill>
                <a:srgbClr val="3D558B"/>
              </a:solidFill>
              <a:latin typeface="Arial" pitchFamily="34" charset="0"/>
              <a:cs typeface="Arial" pitchFamily="34" charset="0"/>
            </a:endParaRPr>
          </a:p>
        </p:txBody>
      </p:sp>
      <p:pic>
        <p:nvPicPr>
          <p:cNvPr id="15" name="Picture 14"/>
          <p:cNvPicPr>
            <a:picLocks noChangeAspect="1" noChangeArrowheads="1"/>
          </p:cNvPicPr>
          <p:nvPr/>
        </p:nvPicPr>
        <p:blipFill>
          <a:blip r:embed="rId2" cstate="print"/>
          <a:srcRect/>
          <a:stretch>
            <a:fillRect/>
          </a:stretch>
        </p:blipFill>
        <p:spPr bwMode="auto">
          <a:xfrm>
            <a:off x="5959792" y="2083667"/>
            <a:ext cx="6368417" cy="7586270"/>
          </a:xfrm>
          <a:prstGeom prst="rect">
            <a:avLst/>
          </a:prstGeom>
          <a:noFill/>
          <a:ln w="9525">
            <a:noFill/>
            <a:miter lim="800000"/>
            <a:headEnd/>
            <a:tailEnd/>
          </a:ln>
        </p:spPr>
      </p:pic>
      <p:grpSp>
        <p:nvGrpSpPr>
          <p:cNvPr id="20" name="Group 19"/>
          <p:cNvGrpSpPr/>
          <p:nvPr/>
        </p:nvGrpSpPr>
        <p:grpSpPr>
          <a:xfrm>
            <a:off x="15544800" y="7505700"/>
            <a:ext cx="2189593" cy="2318724"/>
            <a:chOff x="15544800" y="7505700"/>
            <a:chExt cx="2189593" cy="2318724"/>
          </a:xfrm>
        </p:grpSpPr>
        <p:pic>
          <p:nvPicPr>
            <p:cNvPr id="21" name="Picture 20"/>
            <p:cNvPicPr>
              <a:picLocks noChangeAspect="1"/>
            </p:cNvPicPr>
            <p:nvPr/>
          </p:nvPicPr>
          <p:blipFill>
            <a:blip r:embed="rId3" cstate="print"/>
            <a:srcRect l="47744"/>
            <a:stretch>
              <a:fillRect/>
            </a:stretch>
          </p:blipFill>
          <p:spPr>
            <a:xfrm>
              <a:off x="15544800" y="8572500"/>
              <a:ext cx="2189593" cy="1251924"/>
            </a:xfrm>
            <a:prstGeom prst="rect">
              <a:avLst/>
            </a:prstGeom>
          </p:spPr>
        </p:pic>
        <p:pic>
          <p:nvPicPr>
            <p:cNvPr id="22" name="Picture 21"/>
            <p:cNvPicPr>
              <a:picLocks noChangeAspect="1"/>
            </p:cNvPicPr>
            <p:nvPr/>
          </p:nvPicPr>
          <p:blipFill>
            <a:blip r:embed="rId3" cstate="print"/>
            <a:srcRect r="52717"/>
            <a:stretch>
              <a:fillRect/>
            </a:stretch>
          </p:blipFill>
          <p:spPr>
            <a:xfrm>
              <a:off x="15697200" y="7505700"/>
              <a:ext cx="1981200" cy="1251924"/>
            </a:xfrm>
            <a:prstGeom prst="rect">
              <a:avLst/>
            </a:prstGeom>
          </p:spPr>
        </p:pic>
      </p:grpSp>
    </p:spTree>
    <p:extLst>
      <p:ext uri="{BB962C8B-B14F-4D97-AF65-F5344CB8AC3E}">
        <p14:creationId xmlns:p14="http://schemas.microsoft.com/office/powerpoint/2010/main" val="39111846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8"/>
          <p:cNvGrpSpPr/>
          <p:nvPr/>
        </p:nvGrpSpPr>
        <p:grpSpPr>
          <a:xfrm>
            <a:off x="914400" y="-2628900"/>
            <a:ext cx="17907000" cy="14016101"/>
            <a:chOff x="0" y="0"/>
            <a:chExt cx="1913890" cy="1913890"/>
          </a:xfrm>
        </p:grpSpPr>
        <p:sp>
          <p:nvSpPr>
            <p:cNvPr id="20"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sp>
      </p:grpSp>
      <p:grpSp>
        <p:nvGrpSpPr>
          <p:cNvPr id="2" name="Group 2"/>
          <p:cNvGrpSpPr/>
          <p:nvPr/>
        </p:nvGrpSpPr>
        <p:grpSpPr>
          <a:xfrm rot="2206525">
            <a:off x="-10851289" y="-7572574"/>
            <a:ext cx="17202549" cy="17202549"/>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D16A61"/>
            </a:solidFill>
          </p:spPr>
        </p:sp>
      </p:grpSp>
      <p:grpSp>
        <p:nvGrpSpPr>
          <p:cNvPr id="4" name="Group 4"/>
          <p:cNvGrpSpPr/>
          <p:nvPr/>
        </p:nvGrpSpPr>
        <p:grpSpPr>
          <a:xfrm rot="2206525">
            <a:off x="-12010284" y="-7572574"/>
            <a:ext cx="17202549" cy="17202549"/>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A492"/>
            </a:solidFill>
          </p:spPr>
        </p:sp>
      </p:grpSp>
      <p:grpSp>
        <p:nvGrpSpPr>
          <p:cNvPr id="6" name="Group 6"/>
          <p:cNvGrpSpPr/>
          <p:nvPr/>
        </p:nvGrpSpPr>
        <p:grpSpPr>
          <a:xfrm rot="2206525">
            <a:off x="-9456533" y="-6221400"/>
            <a:ext cx="14016100" cy="14016100"/>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sp>
      </p:grpSp>
      <p:grpSp>
        <p:nvGrpSpPr>
          <p:cNvPr id="8" name="Group 8"/>
          <p:cNvGrpSpPr/>
          <p:nvPr/>
        </p:nvGrpSpPr>
        <p:grpSpPr>
          <a:xfrm rot="2206525">
            <a:off x="-10236085" y="-6827166"/>
            <a:ext cx="14016100" cy="14016100"/>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sp>
      </p:grpSp>
      <p:grpSp>
        <p:nvGrpSpPr>
          <p:cNvPr id="10" name="Group 10"/>
          <p:cNvGrpSpPr/>
          <p:nvPr/>
        </p:nvGrpSpPr>
        <p:grpSpPr>
          <a:xfrm>
            <a:off x="427530" y="343442"/>
            <a:ext cx="17432939" cy="9600116"/>
            <a:chOff x="0" y="0"/>
            <a:chExt cx="5475614" cy="3015357"/>
          </a:xfrm>
        </p:grpSpPr>
        <p:sp>
          <p:nvSpPr>
            <p:cNvPr id="11" name="Freeform 11"/>
            <p:cNvSpPr/>
            <p:nvPr/>
          </p:nvSpPr>
          <p:spPr>
            <a:xfrm>
              <a:off x="0" y="0"/>
              <a:ext cx="5475614" cy="3015356"/>
            </a:xfrm>
            <a:custGeom>
              <a:avLst/>
              <a:gdLst/>
              <a:ahLst/>
              <a:cxnLst/>
              <a:rect l="l" t="t" r="r" b="b"/>
              <a:pathLst>
                <a:path w="5475614" h="3015356">
                  <a:moveTo>
                    <a:pt x="0" y="0"/>
                  </a:moveTo>
                  <a:lnTo>
                    <a:pt x="5475614" y="0"/>
                  </a:lnTo>
                  <a:lnTo>
                    <a:pt x="5475614" y="3015356"/>
                  </a:lnTo>
                  <a:lnTo>
                    <a:pt x="0" y="3015356"/>
                  </a:lnTo>
                  <a:close/>
                </a:path>
              </a:pathLst>
            </a:custGeom>
            <a:solidFill>
              <a:srgbClr val="FFFFFF"/>
            </a:solidFill>
          </p:spPr>
        </p:sp>
      </p:grpSp>
      <p:sp>
        <p:nvSpPr>
          <p:cNvPr id="17" name="TextBox 16"/>
          <p:cNvSpPr txBox="1"/>
          <p:nvPr/>
        </p:nvSpPr>
        <p:spPr>
          <a:xfrm>
            <a:off x="381000" y="911304"/>
            <a:ext cx="17449800" cy="1107996"/>
          </a:xfrm>
          <a:prstGeom prst="rect">
            <a:avLst/>
          </a:prstGeom>
          <a:noFill/>
        </p:spPr>
        <p:txBody>
          <a:bodyPr wrap="square" rtlCol="0">
            <a:spAutoFit/>
          </a:bodyPr>
          <a:lstStyle/>
          <a:p>
            <a:pPr algn="ctr"/>
            <a:r>
              <a:rPr lang="en-GB" sz="6600" b="1" dirty="0" smtClean="0">
                <a:solidFill>
                  <a:srgbClr val="3D558B"/>
                </a:solidFill>
                <a:latin typeface="Arial" panose="020B0604020202020204" pitchFamily="34" charset="0"/>
                <a:ea typeface="Calibri" panose="020F0502020204030204" pitchFamily="34" charset="0"/>
                <a:cs typeface="Arial" panose="020B0604020202020204" pitchFamily="34" charset="0"/>
              </a:rPr>
              <a:t>How can Citizens Advice Cornwall Help?</a:t>
            </a:r>
            <a:endParaRPr lang="en-GB" sz="6600" b="1" dirty="0">
              <a:solidFill>
                <a:srgbClr val="3D558B"/>
              </a:solidFill>
              <a:latin typeface="Arial" panose="020B0604020202020204" pitchFamily="34" charset="0"/>
              <a:ea typeface="Calibri" panose="020F0502020204030204" pitchFamily="34" charset="0"/>
              <a:cs typeface="Arial" panose="020B0604020202020204" pitchFamily="34" charset="0"/>
            </a:endParaRPr>
          </a:p>
        </p:txBody>
      </p:sp>
      <p:sp>
        <p:nvSpPr>
          <p:cNvPr id="18" name="TextBox 17"/>
          <p:cNvSpPr txBox="1"/>
          <p:nvPr/>
        </p:nvSpPr>
        <p:spPr>
          <a:xfrm>
            <a:off x="609600" y="4533900"/>
            <a:ext cx="16992600" cy="4708981"/>
          </a:xfrm>
          <a:prstGeom prst="rect">
            <a:avLst/>
          </a:prstGeom>
          <a:noFill/>
        </p:spPr>
        <p:txBody>
          <a:bodyPr wrap="square" rtlCol="0">
            <a:spAutoFit/>
          </a:bodyPr>
          <a:lstStyle/>
          <a:p>
            <a:pPr algn="ctr"/>
            <a:r>
              <a:rPr lang="en-GB" sz="4800" b="1" dirty="0" smtClean="0">
                <a:solidFill>
                  <a:srgbClr val="3D558B"/>
                </a:solidFill>
                <a:latin typeface="Arial" pitchFamily="34" charset="0"/>
                <a:cs typeface="Arial" pitchFamily="34" charset="0"/>
              </a:rPr>
              <a:t>Citizens Advice Cornwall has a range of support services to help people with money problems or worries, </a:t>
            </a:r>
            <a:r>
              <a:rPr lang="en-GB" sz="4800" b="1" dirty="0" err="1" smtClean="0">
                <a:solidFill>
                  <a:srgbClr val="3D558B"/>
                </a:solidFill>
                <a:latin typeface="Arial" pitchFamily="34" charset="0"/>
                <a:cs typeface="Arial" pitchFamily="34" charset="0"/>
              </a:rPr>
              <a:t>eg</a:t>
            </a:r>
            <a:r>
              <a:rPr lang="en-GB" sz="4800" b="1" dirty="0" smtClean="0">
                <a:solidFill>
                  <a:srgbClr val="3D558B"/>
                </a:solidFill>
                <a:latin typeface="Arial" pitchFamily="34" charset="0"/>
                <a:cs typeface="Arial" pitchFamily="34" charset="0"/>
              </a:rPr>
              <a:t>:</a:t>
            </a:r>
          </a:p>
          <a:p>
            <a:pPr algn="ctr"/>
            <a:endParaRPr lang="en-GB" sz="1200" dirty="0" smtClean="0">
              <a:solidFill>
                <a:srgbClr val="3D558B"/>
              </a:solidFill>
              <a:latin typeface="Arial" pitchFamily="34" charset="0"/>
              <a:cs typeface="Arial" pitchFamily="34" charset="0"/>
            </a:endParaRPr>
          </a:p>
          <a:p>
            <a:pPr marL="685800" indent="-685800" algn="ctr"/>
            <a:r>
              <a:rPr lang="en-GB" sz="4800" dirty="0" smtClean="0">
                <a:solidFill>
                  <a:srgbClr val="3D558B"/>
                </a:solidFill>
                <a:latin typeface="Arial" pitchFamily="34" charset="0"/>
                <a:cs typeface="Arial" pitchFamily="34" charset="0"/>
              </a:rPr>
              <a:t>Money Management or budgeting</a:t>
            </a:r>
          </a:p>
          <a:p>
            <a:pPr marL="685800" indent="-685800" algn="ctr"/>
            <a:r>
              <a:rPr lang="en-GB" sz="4800" dirty="0" smtClean="0">
                <a:solidFill>
                  <a:srgbClr val="3D558B"/>
                </a:solidFill>
                <a:latin typeface="Arial" pitchFamily="34" charset="0"/>
                <a:cs typeface="Arial" pitchFamily="34" charset="0"/>
              </a:rPr>
              <a:t>Benefit entitlement and help to claim</a:t>
            </a:r>
          </a:p>
          <a:p>
            <a:pPr marL="685800" indent="-685800" algn="ctr"/>
            <a:r>
              <a:rPr lang="en-GB" sz="4800" dirty="0" smtClean="0">
                <a:solidFill>
                  <a:srgbClr val="3D558B"/>
                </a:solidFill>
                <a:latin typeface="Arial" pitchFamily="34" charset="0"/>
                <a:cs typeface="Arial" pitchFamily="34" charset="0"/>
              </a:rPr>
              <a:t>Debt Advice</a:t>
            </a:r>
          </a:p>
          <a:p>
            <a:pPr marL="685800" indent="-685800" algn="ctr"/>
            <a:r>
              <a:rPr lang="en-GB" sz="4800" dirty="0" smtClean="0">
                <a:solidFill>
                  <a:srgbClr val="3D558B"/>
                </a:solidFill>
                <a:latin typeface="Arial" pitchFamily="34" charset="0"/>
                <a:cs typeface="Arial" pitchFamily="34" charset="0"/>
              </a:rPr>
              <a:t>Managing ongoing costs</a:t>
            </a:r>
            <a:endParaRPr lang="en-GB" sz="5000" dirty="0" smtClean="0">
              <a:solidFill>
                <a:srgbClr val="3D558B"/>
              </a:solidFill>
              <a:latin typeface="Arial" pitchFamily="34" charset="0"/>
              <a:cs typeface="Arial" pitchFamily="34" charset="0"/>
            </a:endParaRPr>
          </a:p>
        </p:txBody>
      </p:sp>
      <p:pic>
        <p:nvPicPr>
          <p:cNvPr id="14" name="Picture 13"/>
          <p:cNvPicPr>
            <a:picLocks noChangeAspect="1"/>
          </p:cNvPicPr>
          <p:nvPr/>
        </p:nvPicPr>
        <p:blipFill>
          <a:blip r:embed="rId2" cstate="print"/>
          <a:stretch>
            <a:fillRect/>
          </a:stretch>
        </p:blipFill>
        <p:spPr>
          <a:xfrm>
            <a:off x="7206916" y="2247900"/>
            <a:ext cx="3797969" cy="2032715"/>
          </a:xfrm>
          <a:prstGeom prst="rect">
            <a:avLst/>
          </a:prstGeom>
        </p:spPr>
      </p:pic>
      <p:grpSp>
        <p:nvGrpSpPr>
          <p:cNvPr id="21" name="Group 20"/>
          <p:cNvGrpSpPr/>
          <p:nvPr/>
        </p:nvGrpSpPr>
        <p:grpSpPr>
          <a:xfrm>
            <a:off x="15544800" y="7505700"/>
            <a:ext cx="2189593" cy="2318724"/>
            <a:chOff x="15544800" y="7505700"/>
            <a:chExt cx="2189593" cy="2318724"/>
          </a:xfrm>
        </p:grpSpPr>
        <p:pic>
          <p:nvPicPr>
            <p:cNvPr id="22" name="Picture 21"/>
            <p:cNvPicPr>
              <a:picLocks noChangeAspect="1"/>
            </p:cNvPicPr>
            <p:nvPr/>
          </p:nvPicPr>
          <p:blipFill>
            <a:blip r:embed="rId3" cstate="print"/>
            <a:srcRect l="47744"/>
            <a:stretch>
              <a:fillRect/>
            </a:stretch>
          </p:blipFill>
          <p:spPr>
            <a:xfrm>
              <a:off x="15544800" y="8572500"/>
              <a:ext cx="2189593" cy="1251924"/>
            </a:xfrm>
            <a:prstGeom prst="rect">
              <a:avLst/>
            </a:prstGeom>
          </p:spPr>
        </p:pic>
        <p:pic>
          <p:nvPicPr>
            <p:cNvPr id="23" name="Picture 22"/>
            <p:cNvPicPr>
              <a:picLocks noChangeAspect="1"/>
            </p:cNvPicPr>
            <p:nvPr/>
          </p:nvPicPr>
          <p:blipFill>
            <a:blip r:embed="rId3" cstate="print"/>
            <a:srcRect r="52717"/>
            <a:stretch>
              <a:fillRect/>
            </a:stretch>
          </p:blipFill>
          <p:spPr>
            <a:xfrm>
              <a:off x="15697200" y="7505700"/>
              <a:ext cx="1981200" cy="1251924"/>
            </a:xfrm>
            <a:prstGeom prst="rect">
              <a:avLst/>
            </a:prstGeom>
          </p:spPr>
        </p:pic>
      </p:grpSp>
    </p:spTree>
    <p:extLst>
      <p:ext uri="{BB962C8B-B14F-4D97-AF65-F5344CB8AC3E}">
        <p14:creationId xmlns:p14="http://schemas.microsoft.com/office/powerpoint/2010/main" val="1599353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8"/>
          <p:cNvGrpSpPr/>
          <p:nvPr/>
        </p:nvGrpSpPr>
        <p:grpSpPr>
          <a:xfrm>
            <a:off x="914400" y="-2628900"/>
            <a:ext cx="17907000" cy="14016101"/>
            <a:chOff x="0" y="0"/>
            <a:chExt cx="1913890" cy="1913890"/>
          </a:xfrm>
        </p:grpSpPr>
        <p:sp>
          <p:nvSpPr>
            <p:cNvPr id="16"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sp>
      </p:grpSp>
      <p:grpSp>
        <p:nvGrpSpPr>
          <p:cNvPr id="2" name="Group 2"/>
          <p:cNvGrpSpPr/>
          <p:nvPr/>
        </p:nvGrpSpPr>
        <p:grpSpPr>
          <a:xfrm rot="2206525">
            <a:off x="-10851289" y="-7572574"/>
            <a:ext cx="17202549" cy="17202549"/>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D16A61"/>
            </a:solidFill>
          </p:spPr>
        </p:sp>
      </p:grpSp>
      <p:grpSp>
        <p:nvGrpSpPr>
          <p:cNvPr id="4" name="Group 4"/>
          <p:cNvGrpSpPr/>
          <p:nvPr/>
        </p:nvGrpSpPr>
        <p:grpSpPr>
          <a:xfrm rot="2206525">
            <a:off x="-12010284" y="-7572574"/>
            <a:ext cx="17202549" cy="17202549"/>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A492"/>
            </a:solidFill>
          </p:spPr>
        </p:sp>
      </p:grpSp>
      <p:grpSp>
        <p:nvGrpSpPr>
          <p:cNvPr id="6" name="Group 6"/>
          <p:cNvGrpSpPr/>
          <p:nvPr/>
        </p:nvGrpSpPr>
        <p:grpSpPr>
          <a:xfrm rot="2206525">
            <a:off x="-9456533" y="-6221400"/>
            <a:ext cx="14016100" cy="14016100"/>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sp>
      </p:grpSp>
      <p:grpSp>
        <p:nvGrpSpPr>
          <p:cNvPr id="8" name="Group 8"/>
          <p:cNvGrpSpPr/>
          <p:nvPr/>
        </p:nvGrpSpPr>
        <p:grpSpPr>
          <a:xfrm rot="2206525">
            <a:off x="-10236085" y="-6827166"/>
            <a:ext cx="14016100" cy="14016100"/>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sp>
      </p:grpSp>
      <p:grpSp>
        <p:nvGrpSpPr>
          <p:cNvPr id="10" name="Group 10"/>
          <p:cNvGrpSpPr/>
          <p:nvPr/>
        </p:nvGrpSpPr>
        <p:grpSpPr>
          <a:xfrm>
            <a:off x="427530" y="343442"/>
            <a:ext cx="17432939" cy="9600116"/>
            <a:chOff x="0" y="0"/>
            <a:chExt cx="5475614" cy="3015357"/>
          </a:xfrm>
        </p:grpSpPr>
        <p:sp>
          <p:nvSpPr>
            <p:cNvPr id="11" name="Freeform 11"/>
            <p:cNvSpPr/>
            <p:nvPr/>
          </p:nvSpPr>
          <p:spPr>
            <a:xfrm>
              <a:off x="0" y="0"/>
              <a:ext cx="5475614" cy="3015356"/>
            </a:xfrm>
            <a:custGeom>
              <a:avLst/>
              <a:gdLst/>
              <a:ahLst/>
              <a:cxnLst/>
              <a:rect l="l" t="t" r="r" b="b"/>
              <a:pathLst>
                <a:path w="5475614" h="3015356">
                  <a:moveTo>
                    <a:pt x="0" y="0"/>
                  </a:moveTo>
                  <a:lnTo>
                    <a:pt x="5475614" y="0"/>
                  </a:lnTo>
                  <a:lnTo>
                    <a:pt x="5475614" y="3015356"/>
                  </a:lnTo>
                  <a:lnTo>
                    <a:pt x="0" y="3015356"/>
                  </a:lnTo>
                  <a:close/>
                </a:path>
              </a:pathLst>
            </a:custGeom>
            <a:solidFill>
              <a:srgbClr val="FFFFFF"/>
            </a:solidFill>
          </p:spPr>
        </p:sp>
      </p:grpSp>
      <p:sp>
        <p:nvSpPr>
          <p:cNvPr id="17" name="TextBox 16"/>
          <p:cNvSpPr txBox="1"/>
          <p:nvPr/>
        </p:nvSpPr>
        <p:spPr>
          <a:xfrm>
            <a:off x="381000" y="723900"/>
            <a:ext cx="17449800" cy="2554545"/>
          </a:xfrm>
          <a:prstGeom prst="rect">
            <a:avLst/>
          </a:prstGeom>
          <a:noFill/>
        </p:spPr>
        <p:txBody>
          <a:bodyPr wrap="square" rtlCol="0">
            <a:spAutoFit/>
          </a:bodyPr>
          <a:lstStyle/>
          <a:p>
            <a:pPr algn="ctr"/>
            <a:r>
              <a:rPr lang="en-GB" sz="8000" b="1" dirty="0" smtClean="0">
                <a:solidFill>
                  <a:srgbClr val="3D558B"/>
                </a:solidFill>
                <a:latin typeface="Arial" panose="020B0604020202020204" pitchFamily="34" charset="0"/>
                <a:ea typeface="Calibri" panose="020F0502020204030204" pitchFamily="34" charset="0"/>
                <a:cs typeface="Arial" panose="020B0604020202020204" pitchFamily="34" charset="0"/>
              </a:rPr>
              <a:t>Money </a:t>
            </a:r>
            <a:r>
              <a:rPr lang="en-GB" sz="8000" b="1" dirty="0">
                <a:solidFill>
                  <a:srgbClr val="3D558B"/>
                </a:solidFill>
                <a:latin typeface="Arial" panose="020B0604020202020204" pitchFamily="34" charset="0"/>
                <a:ea typeface="Calibri" panose="020F0502020204030204" pitchFamily="34" charset="0"/>
                <a:cs typeface="Arial" panose="020B0604020202020204" pitchFamily="34" charset="0"/>
              </a:rPr>
              <a:t>problems are frequently related to other </a:t>
            </a:r>
            <a:r>
              <a:rPr lang="en-GB" sz="8000" b="1" dirty="0" smtClean="0">
                <a:solidFill>
                  <a:srgbClr val="3D558B"/>
                </a:solidFill>
                <a:latin typeface="Arial" panose="020B0604020202020204" pitchFamily="34" charset="0"/>
                <a:ea typeface="Calibri" panose="020F0502020204030204" pitchFamily="34" charset="0"/>
                <a:cs typeface="Arial" panose="020B0604020202020204" pitchFamily="34" charset="0"/>
              </a:rPr>
              <a:t>problems</a:t>
            </a:r>
            <a:endParaRPr lang="en-GB" sz="8000" b="1" dirty="0">
              <a:solidFill>
                <a:srgbClr val="3D558B"/>
              </a:solidFill>
              <a:latin typeface="Arial" panose="020B0604020202020204" pitchFamily="34" charset="0"/>
              <a:ea typeface="Calibri" panose="020F0502020204030204" pitchFamily="34" charset="0"/>
              <a:cs typeface="Arial" panose="020B0604020202020204" pitchFamily="34" charset="0"/>
            </a:endParaRPr>
          </a:p>
        </p:txBody>
      </p:sp>
      <p:sp>
        <p:nvSpPr>
          <p:cNvPr id="18" name="TextBox 17"/>
          <p:cNvSpPr txBox="1"/>
          <p:nvPr/>
        </p:nvSpPr>
        <p:spPr>
          <a:xfrm>
            <a:off x="950793" y="3467100"/>
            <a:ext cx="11317407" cy="5966185"/>
          </a:xfrm>
          <a:prstGeom prst="rect">
            <a:avLst/>
          </a:prstGeom>
          <a:noFill/>
        </p:spPr>
        <p:txBody>
          <a:bodyPr wrap="square" rtlCol="0">
            <a:spAutoFit/>
          </a:bodyPr>
          <a:lstStyle/>
          <a:p>
            <a:pPr marL="342900" lvl="0" indent="-342900">
              <a:lnSpc>
                <a:spcPct val="107000"/>
              </a:lnSpc>
              <a:buFont typeface="Symbol" panose="05050102010706020507" pitchFamily="18" charset="2"/>
              <a:buChar char=""/>
            </a:pPr>
            <a:r>
              <a:rPr lang="en-GB" sz="4500" dirty="0" smtClean="0">
                <a:solidFill>
                  <a:srgbClr val="3D558B"/>
                </a:solidFill>
                <a:latin typeface="Arial" panose="020B0604020202020204" pitchFamily="34" charset="0"/>
                <a:ea typeface="Calibri" panose="020F0502020204030204" pitchFamily="34" charset="0"/>
                <a:cs typeface="Arial" panose="020B0604020202020204" pitchFamily="34" charset="0"/>
              </a:rPr>
              <a:t>Job </a:t>
            </a:r>
            <a:r>
              <a:rPr lang="en-GB" sz="4500" dirty="0">
                <a:solidFill>
                  <a:srgbClr val="3D558B"/>
                </a:solidFill>
                <a:latin typeface="Arial" panose="020B0604020202020204" pitchFamily="34" charset="0"/>
                <a:ea typeface="Calibri" panose="020F0502020204030204" pitchFamily="34" charset="0"/>
                <a:cs typeface="Arial" panose="020B0604020202020204" pitchFamily="34" charset="0"/>
              </a:rPr>
              <a:t>loss</a:t>
            </a:r>
          </a:p>
          <a:p>
            <a:pPr marL="342900" lvl="0" indent="-342900">
              <a:lnSpc>
                <a:spcPct val="107000"/>
              </a:lnSpc>
              <a:buFont typeface="Symbol" panose="05050102010706020507" pitchFamily="18" charset="2"/>
              <a:buChar char=""/>
            </a:pPr>
            <a:r>
              <a:rPr lang="en-GB" sz="4500" dirty="0">
                <a:solidFill>
                  <a:srgbClr val="3D558B"/>
                </a:solidFill>
                <a:latin typeface="Arial" panose="020B0604020202020204" pitchFamily="34" charset="0"/>
                <a:ea typeface="Calibri" panose="020F0502020204030204" pitchFamily="34" charset="0"/>
                <a:cs typeface="Arial" panose="020B0604020202020204" pitchFamily="34" charset="0"/>
              </a:rPr>
              <a:t>Loss or drop in income because of illness</a:t>
            </a:r>
          </a:p>
          <a:p>
            <a:pPr marL="342900" lvl="0" indent="-342900">
              <a:lnSpc>
                <a:spcPct val="107000"/>
              </a:lnSpc>
              <a:buFont typeface="Symbol" panose="05050102010706020507" pitchFamily="18" charset="2"/>
              <a:buChar char=""/>
            </a:pPr>
            <a:r>
              <a:rPr lang="en-GB" sz="4500" dirty="0">
                <a:solidFill>
                  <a:srgbClr val="3D558B"/>
                </a:solidFill>
                <a:latin typeface="Arial" panose="020B0604020202020204" pitchFamily="34" charset="0"/>
                <a:ea typeface="Calibri" panose="020F0502020204030204" pitchFamily="34" charset="0"/>
                <a:cs typeface="Arial" panose="020B0604020202020204" pitchFamily="34" charset="0"/>
              </a:rPr>
              <a:t>Relationship breakdown</a:t>
            </a:r>
          </a:p>
          <a:p>
            <a:pPr marL="342900" lvl="0" indent="-342900">
              <a:lnSpc>
                <a:spcPct val="107000"/>
              </a:lnSpc>
              <a:buFont typeface="Symbol" panose="05050102010706020507" pitchFamily="18" charset="2"/>
              <a:buChar char=""/>
            </a:pPr>
            <a:r>
              <a:rPr lang="en-GB" sz="4500" dirty="0">
                <a:solidFill>
                  <a:srgbClr val="3D558B"/>
                </a:solidFill>
                <a:latin typeface="Arial" panose="020B0604020202020204" pitchFamily="34" charset="0"/>
                <a:ea typeface="Calibri" panose="020F0502020204030204" pitchFamily="34" charset="0"/>
                <a:cs typeface="Arial" panose="020B0604020202020204" pitchFamily="34" charset="0"/>
              </a:rPr>
              <a:t>Benefit decisions</a:t>
            </a:r>
          </a:p>
          <a:p>
            <a:pPr marL="342900" lvl="0" indent="-342900">
              <a:lnSpc>
                <a:spcPct val="107000"/>
              </a:lnSpc>
              <a:buFont typeface="Symbol" panose="05050102010706020507" pitchFamily="18" charset="2"/>
              <a:buChar char=""/>
            </a:pPr>
            <a:r>
              <a:rPr lang="en-GB" sz="4500" dirty="0">
                <a:solidFill>
                  <a:srgbClr val="3D558B"/>
                </a:solidFill>
                <a:latin typeface="Arial" panose="020B0604020202020204" pitchFamily="34" charset="0"/>
                <a:ea typeface="Calibri" panose="020F0502020204030204" pitchFamily="34" charset="0"/>
                <a:cs typeface="Arial" panose="020B0604020202020204" pitchFamily="34" charset="0"/>
              </a:rPr>
              <a:t>Housing problems</a:t>
            </a:r>
          </a:p>
          <a:p>
            <a:pPr marL="342900" lvl="0" indent="-342900">
              <a:lnSpc>
                <a:spcPct val="107000"/>
              </a:lnSpc>
              <a:buFont typeface="Symbol" panose="05050102010706020507" pitchFamily="18" charset="2"/>
              <a:buChar char=""/>
            </a:pPr>
            <a:r>
              <a:rPr lang="en-GB" sz="4500" dirty="0">
                <a:solidFill>
                  <a:srgbClr val="3D558B"/>
                </a:solidFill>
                <a:latin typeface="Arial" panose="020B0604020202020204" pitchFamily="34" charset="0"/>
                <a:ea typeface="Calibri" panose="020F0502020204030204" pitchFamily="34" charset="0"/>
                <a:cs typeface="Arial" panose="020B0604020202020204" pitchFamily="34" charset="0"/>
              </a:rPr>
              <a:t>Low household income</a:t>
            </a:r>
          </a:p>
          <a:p>
            <a:pPr marL="342900" lvl="0" indent="-342900">
              <a:lnSpc>
                <a:spcPct val="107000"/>
              </a:lnSpc>
              <a:buFont typeface="Symbol" panose="05050102010706020507" pitchFamily="18" charset="2"/>
              <a:buChar char=""/>
            </a:pPr>
            <a:r>
              <a:rPr lang="en-GB" sz="4500" dirty="0">
                <a:solidFill>
                  <a:srgbClr val="3D558B"/>
                </a:solidFill>
                <a:latin typeface="Arial" panose="020B0604020202020204" pitchFamily="34" charset="0"/>
                <a:ea typeface="Calibri" panose="020F0502020204030204" pitchFamily="34" charset="0"/>
                <a:cs typeface="Arial" panose="020B0604020202020204" pitchFamily="34" charset="0"/>
              </a:rPr>
              <a:t>Sudden unexpected expense</a:t>
            </a:r>
          </a:p>
          <a:p>
            <a:pPr marL="342900" lvl="0" indent="-342900">
              <a:lnSpc>
                <a:spcPct val="107000"/>
              </a:lnSpc>
              <a:spcAft>
                <a:spcPts val="800"/>
              </a:spcAft>
              <a:buFont typeface="Symbol" panose="05050102010706020507" pitchFamily="18" charset="2"/>
              <a:buChar char=""/>
            </a:pPr>
            <a:r>
              <a:rPr lang="en-GB" sz="4500" dirty="0">
                <a:solidFill>
                  <a:srgbClr val="3D558B"/>
                </a:solidFill>
                <a:latin typeface="Arial" panose="020B0604020202020204" pitchFamily="34" charset="0"/>
                <a:ea typeface="Calibri" panose="020F0502020204030204" pitchFamily="34" charset="0"/>
                <a:cs typeface="Arial" panose="020B0604020202020204" pitchFamily="34" charset="0"/>
              </a:rPr>
              <a:t>Debt and arrears/Pressure from </a:t>
            </a:r>
            <a:r>
              <a:rPr lang="en-GB" sz="4500" dirty="0" smtClean="0">
                <a:solidFill>
                  <a:srgbClr val="3D558B"/>
                </a:solidFill>
                <a:latin typeface="Arial" panose="020B0604020202020204" pitchFamily="34" charset="0"/>
                <a:ea typeface="Calibri" panose="020F0502020204030204" pitchFamily="34" charset="0"/>
                <a:cs typeface="Arial" panose="020B0604020202020204" pitchFamily="34" charset="0"/>
              </a:rPr>
              <a:t>creditors</a:t>
            </a:r>
            <a:endParaRPr lang="en-GB" sz="4500" dirty="0">
              <a:solidFill>
                <a:srgbClr val="3D558B"/>
              </a:solidFill>
              <a:latin typeface="Arial" panose="020B0604020202020204" pitchFamily="34" charset="0"/>
              <a:ea typeface="Calibri" panose="020F0502020204030204" pitchFamily="34" charset="0"/>
              <a:cs typeface="Arial" panose="020B0604020202020204" pitchFamily="34" charset="0"/>
            </a:endParaRPr>
          </a:p>
        </p:txBody>
      </p:sp>
      <p:grpSp>
        <p:nvGrpSpPr>
          <p:cNvPr id="20" name="Group 19"/>
          <p:cNvGrpSpPr/>
          <p:nvPr/>
        </p:nvGrpSpPr>
        <p:grpSpPr>
          <a:xfrm>
            <a:off x="15544800" y="7505700"/>
            <a:ext cx="2189593" cy="2318724"/>
            <a:chOff x="15544800" y="7505700"/>
            <a:chExt cx="2189593" cy="2318724"/>
          </a:xfrm>
        </p:grpSpPr>
        <p:pic>
          <p:nvPicPr>
            <p:cNvPr id="21" name="Picture 20"/>
            <p:cNvPicPr>
              <a:picLocks noChangeAspect="1"/>
            </p:cNvPicPr>
            <p:nvPr/>
          </p:nvPicPr>
          <p:blipFill>
            <a:blip r:embed="rId2" cstate="print"/>
            <a:srcRect l="47744"/>
            <a:stretch>
              <a:fillRect/>
            </a:stretch>
          </p:blipFill>
          <p:spPr>
            <a:xfrm>
              <a:off x="15544800" y="8572500"/>
              <a:ext cx="2189593" cy="1251924"/>
            </a:xfrm>
            <a:prstGeom prst="rect">
              <a:avLst/>
            </a:prstGeom>
          </p:spPr>
        </p:pic>
        <p:pic>
          <p:nvPicPr>
            <p:cNvPr id="22" name="Picture 21"/>
            <p:cNvPicPr>
              <a:picLocks noChangeAspect="1"/>
            </p:cNvPicPr>
            <p:nvPr/>
          </p:nvPicPr>
          <p:blipFill>
            <a:blip r:embed="rId2" cstate="print"/>
            <a:srcRect r="52717"/>
            <a:stretch>
              <a:fillRect/>
            </a:stretch>
          </p:blipFill>
          <p:spPr>
            <a:xfrm>
              <a:off x="15697200" y="7505700"/>
              <a:ext cx="1981200" cy="1251924"/>
            </a:xfrm>
            <a:prstGeom prst="rect">
              <a:avLst/>
            </a:prstGeom>
          </p:spPr>
        </p:pic>
      </p:grpSp>
    </p:spTree>
    <p:extLst>
      <p:ext uri="{BB962C8B-B14F-4D97-AF65-F5344CB8AC3E}">
        <p14:creationId xmlns:p14="http://schemas.microsoft.com/office/powerpoint/2010/main" val="8536380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8"/>
          <p:cNvGrpSpPr/>
          <p:nvPr/>
        </p:nvGrpSpPr>
        <p:grpSpPr>
          <a:xfrm>
            <a:off x="914400" y="-2628900"/>
            <a:ext cx="17907000" cy="14016101"/>
            <a:chOff x="0" y="0"/>
            <a:chExt cx="1913890" cy="1913890"/>
          </a:xfrm>
        </p:grpSpPr>
        <p:sp>
          <p:nvSpPr>
            <p:cNvPr id="19"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sp>
      </p:grpSp>
      <p:grpSp>
        <p:nvGrpSpPr>
          <p:cNvPr id="2" name="Group 2"/>
          <p:cNvGrpSpPr/>
          <p:nvPr/>
        </p:nvGrpSpPr>
        <p:grpSpPr>
          <a:xfrm rot="2206525">
            <a:off x="-10851289" y="-7572574"/>
            <a:ext cx="17202549" cy="17202549"/>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D16A61"/>
            </a:solidFill>
          </p:spPr>
        </p:sp>
      </p:grpSp>
      <p:grpSp>
        <p:nvGrpSpPr>
          <p:cNvPr id="4" name="Group 4"/>
          <p:cNvGrpSpPr/>
          <p:nvPr/>
        </p:nvGrpSpPr>
        <p:grpSpPr>
          <a:xfrm rot="2206525">
            <a:off x="-12010284" y="-7572574"/>
            <a:ext cx="17202549" cy="17202549"/>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A492"/>
            </a:solidFill>
          </p:spPr>
        </p:sp>
      </p:grpSp>
      <p:grpSp>
        <p:nvGrpSpPr>
          <p:cNvPr id="6" name="Group 6"/>
          <p:cNvGrpSpPr/>
          <p:nvPr/>
        </p:nvGrpSpPr>
        <p:grpSpPr>
          <a:xfrm rot="2206525">
            <a:off x="-9456533" y="-6221400"/>
            <a:ext cx="14016100" cy="14016100"/>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sp>
      </p:grpSp>
      <p:grpSp>
        <p:nvGrpSpPr>
          <p:cNvPr id="8" name="Group 8"/>
          <p:cNvGrpSpPr/>
          <p:nvPr/>
        </p:nvGrpSpPr>
        <p:grpSpPr>
          <a:xfrm rot="2206525">
            <a:off x="-10236085" y="-6827166"/>
            <a:ext cx="14016100" cy="14016100"/>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sp>
      </p:grpSp>
      <p:grpSp>
        <p:nvGrpSpPr>
          <p:cNvPr id="10" name="Group 10"/>
          <p:cNvGrpSpPr/>
          <p:nvPr/>
        </p:nvGrpSpPr>
        <p:grpSpPr>
          <a:xfrm>
            <a:off x="427530" y="343442"/>
            <a:ext cx="17432939" cy="9600116"/>
            <a:chOff x="0" y="0"/>
            <a:chExt cx="5475614" cy="3015357"/>
          </a:xfrm>
        </p:grpSpPr>
        <p:sp>
          <p:nvSpPr>
            <p:cNvPr id="11" name="Freeform 11"/>
            <p:cNvSpPr/>
            <p:nvPr/>
          </p:nvSpPr>
          <p:spPr>
            <a:xfrm>
              <a:off x="0" y="0"/>
              <a:ext cx="5475614" cy="3015356"/>
            </a:xfrm>
            <a:custGeom>
              <a:avLst/>
              <a:gdLst/>
              <a:ahLst/>
              <a:cxnLst/>
              <a:rect l="l" t="t" r="r" b="b"/>
              <a:pathLst>
                <a:path w="5475614" h="3015356">
                  <a:moveTo>
                    <a:pt x="0" y="0"/>
                  </a:moveTo>
                  <a:lnTo>
                    <a:pt x="5475614" y="0"/>
                  </a:lnTo>
                  <a:lnTo>
                    <a:pt x="5475614" y="3015356"/>
                  </a:lnTo>
                  <a:lnTo>
                    <a:pt x="0" y="3015356"/>
                  </a:lnTo>
                  <a:close/>
                </a:path>
              </a:pathLst>
            </a:custGeom>
            <a:solidFill>
              <a:srgbClr val="FFFFFF"/>
            </a:solidFill>
          </p:spPr>
        </p:sp>
      </p:grpSp>
      <p:sp>
        <p:nvSpPr>
          <p:cNvPr id="17" name="TextBox 16"/>
          <p:cNvSpPr txBox="1"/>
          <p:nvPr/>
        </p:nvSpPr>
        <p:spPr>
          <a:xfrm>
            <a:off x="609600" y="495300"/>
            <a:ext cx="16840201" cy="1631216"/>
          </a:xfrm>
          <a:prstGeom prst="rect">
            <a:avLst/>
          </a:prstGeom>
          <a:noFill/>
        </p:spPr>
        <p:txBody>
          <a:bodyPr wrap="square" rtlCol="0">
            <a:spAutoFit/>
          </a:bodyPr>
          <a:lstStyle/>
          <a:p>
            <a:pPr algn="ctr"/>
            <a:r>
              <a:rPr lang="en-GB" sz="5000" dirty="0" smtClean="0">
                <a:solidFill>
                  <a:srgbClr val="3D558B"/>
                </a:solidFill>
                <a:latin typeface="Arial" panose="020B0604020202020204" pitchFamily="34" charset="0"/>
                <a:ea typeface="Calibri" panose="020F0502020204030204" pitchFamily="34" charset="0"/>
                <a:cs typeface="Arial" panose="020B0604020202020204" pitchFamily="34" charset="0"/>
              </a:rPr>
              <a:t>Citizens Advice Cornwall takes </a:t>
            </a:r>
            <a:r>
              <a:rPr lang="en-GB" sz="5000" dirty="0">
                <a:solidFill>
                  <a:srgbClr val="3D558B"/>
                </a:solidFill>
                <a:latin typeface="Arial" panose="020B0604020202020204" pitchFamily="34" charset="0"/>
                <a:ea typeface="Calibri" panose="020F0502020204030204" pitchFamily="34" charset="0"/>
                <a:cs typeface="Arial" panose="020B0604020202020204" pitchFamily="34" charset="0"/>
              </a:rPr>
              <a:t>a </a:t>
            </a:r>
            <a:r>
              <a:rPr lang="en-GB" sz="5000" b="1" dirty="0">
                <a:solidFill>
                  <a:srgbClr val="3D558B"/>
                </a:solidFill>
                <a:latin typeface="Arial" panose="020B0604020202020204" pitchFamily="34" charset="0"/>
                <a:ea typeface="Calibri" panose="020F0502020204030204" pitchFamily="34" charset="0"/>
                <a:cs typeface="Arial" panose="020B0604020202020204" pitchFamily="34" charset="0"/>
              </a:rPr>
              <a:t>holistic</a:t>
            </a:r>
            <a:r>
              <a:rPr lang="en-GB" sz="5000" dirty="0">
                <a:solidFill>
                  <a:srgbClr val="3D558B"/>
                </a:solidFill>
                <a:latin typeface="Arial" panose="020B0604020202020204" pitchFamily="34" charset="0"/>
                <a:ea typeface="Calibri" panose="020F0502020204030204" pitchFamily="34" charset="0"/>
                <a:cs typeface="Arial" panose="020B0604020202020204" pitchFamily="34" charset="0"/>
              </a:rPr>
              <a:t> approach to </a:t>
            </a:r>
            <a:r>
              <a:rPr lang="en-GB" sz="5000" b="1" dirty="0" smtClean="0">
                <a:solidFill>
                  <a:srgbClr val="3D558B"/>
                </a:solidFill>
                <a:latin typeface="Arial" panose="020B0604020202020204" pitchFamily="34" charset="0"/>
                <a:ea typeface="Calibri" panose="020F0502020204030204" pitchFamily="34" charset="0"/>
                <a:cs typeface="Arial" panose="020B0604020202020204" pitchFamily="34" charset="0"/>
              </a:rPr>
              <a:t>advice</a:t>
            </a:r>
            <a:r>
              <a:rPr lang="en-GB" sz="5000" dirty="0" smtClean="0">
                <a:solidFill>
                  <a:srgbClr val="3D558B"/>
                </a:solidFill>
                <a:latin typeface="Arial" panose="020B0604020202020204" pitchFamily="34" charset="0"/>
                <a:ea typeface="Calibri" panose="020F0502020204030204" pitchFamily="34" charset="0"/>
                <a:cs typeface="Arial" panose="020B0604020202020204" pitchFamily="34" charset="0"/>
              </a:rPr>
              <a:t> </a:t>
            </a:r>
            <a:r>
              <a:rPr lang="en-GB" sz="5000" dirty="0">
                <a:solidFill>
                  <a:srgbClr val="3D558B"/>
                </a:solidFill>
                <a:latin typeface="Arial" panose="020B0604020202020204" pitchFamily="34" charset="0"/>
                <a:ea typeface="Calibri" panose="020F0502020204030204" pitchFamily="34" charset="0"/>
                <a:cs typeface="Arial" panose="020B0604020202020204" pitchFamily="34" charset="0"/>
              </a:rPr>
              <a:t>and </a:t>
            </a:r>
            <a:r>
              <a:rPr lang="en-GB" sz="5000" b="1" dirty="0" smtClean="0">
                <a:solidFill>
                  <a:srgbClr val="3D558B"/>
                </a:solidFill>
                <a:latin typeface="Arial" panose="020B0604020202020204" pitchFamily="34" charset="0"/>
                <a:ea typeface="Calibri" panose="020F0502020204030204" pitchFamily="34" charset="0"/>
                <a:cs typeface="Arial" panose="020B0604020202020204" pitchFamily="34" charset="0"/>
              </a:rPr>
              <a:t>support:</a:t>
            </a:r>
          </a:p>
        </p:txBody>
      </p:sp>
      <p:grpSp>
        <p:nvGrpSpPr>
          <p:cNvPr id="21" name="Group 20"/>
          <p:cNvGrpSpPr/>
          <p:nvPr/>
        </p:nvGrpSpPr>
        <p:grpSpPr>
          <a:xfrm>
            <a:off x="15544800" y="7505700"/>
            <a:ext cx="2189593" cy="2318724"/>
            <a:chOff x="15544800" y="7505700"/>
            <a:chExt cx="2189593" cy="2318724"/>
          </a:xfrm>
        </p:grpSpPr>
        <p:pic>
          <p:nvPicPr>
            <p:cNvPr id="22" name="Picture 21"/>
            <p:cNvPicPr>
              <a:picLocks noChangeAspect="1"/>
            </p:cNvPicPr>
            <p:nvPr/>
          </p:nvPicPr>
          <p:blipFill>
            <a:blip r:embed="rId2" cstate="print"/>
            <a:srcRect l="47744"/>
            <a:stretch>
              <a:fillRect/>
            </a:stretch>
          </p:blipFill>
          <p:spPr>
            <a:xfrm>
              <a:off x="15544800" y="8572500"/>
              <a:ext cx="2189593" cy="1251924"/>
            </a:xfrm>
            <a:prstGeom prst="rect">
              <a:avLst/>
            </a:prstGeom>
          </p:spPr>
        </p:pic>
        <p:pic>
          <p:nvPicPr>
            <p:cNvPr id="23" name="Picture 22"/>
            <p:cNvPicPr>
              <a:picLocks noChangeAspect="1"/>
            </p:cNvPicPr>
            <p:nvPr/>
          </p:nvPicPr>
          <p:blipFill>
            <a:blip r:embed="rId2" cstate="print"/>
            <a:srcRect r="52717"/>
            <a:stretch>
              <a:fillRect/>
            </a:stretch>
          </p:blipFill>
          <p:spPr>
            <a:xfrm>
              <a:off x="15697200" y="7505700"/>
              <a:ext cx="1981200" cy="1251924"/>
            </a:xfrm>
            <a:prstGeom prst="rect">
              <a:avLst/>
            </a:prstGeom>
          </p:spPr>
        </p:pic>
      </p:grpSp>
      <p:sp>
        <p:nvSpPr>
          <p:cNvPr id="24" name="Rectangle 23"/>
          <p:cNvSpPr/>
          <p:nvPr/>
        </p:nvSpPr>
        <p:spPr>
          <a:xfrm>
            <a:off x="4256502" y="4762500"/>
            <a:ext cx="9546396" cy="784830"/>
          </a:xfrm>
          <a:prstGeom prst="rect">
            <a:avLst/>
          </a:prstGeom>
        </p:spPr>
        <p:txBody>
          <a:bodyPr wrap="none">
            <a:spAutoFit/>
          </a:bodyPr>
          <a:lstStyle/>
          <a:p>
            <a:pPr algn="ctr"/>
            <a:r>
              <a:rPr lang="en-GB" sz="4500" dirty="0" smtClean="0">
                <a:solidFill>
                  <a:srgbClr val="3D558B"/>
                </a:solidFill>
                <a:latin typeface="Arial" panose="020B0604020202020204" pitchFamily="34" charset="0"/>
                <a:ea typeface="Calibri" panose="020F0502020204030204" pitchFamily="34" charset="0"/>
                <a:cs typeface="Arial" panose="020B0604020202020204" pitchFamily="34" charset="0"/>
              </a:rPr>
              <a:t>CA Cornwall provides advice across:</a:t>
            </a:r>
          </a:p>
        </p:txBody>
      </p:sp>
      <p:sp>
        <p:nvSpPr>
          <p:cNvPr id="25" name="Rectangle 24"/>
          <p:cNvSpPr/>
          <p:nvPr/>
        </p:nvSpPr>
        <p:spPr>
          <a:xfrm>
            <a:off x="3733800" y="2171700"/>
            <a:ext cx="10591800" cy="2169825"/>
          </a:xfrm>
          <a:prstGeom prst="rect">
            <a:avLst/>
          </a:prstGeom>
        </p:spPr>
        <p:txBody>
          <a:bodyPr wrap="square">
            <a:spAutoFit/>
          </a:bodyPr>
          <a:lstStyle/>
          <a:p>
            <a:pPr algn="ctr">
              <a:buFont typeface="Arial" pitchFamily="34" charset="0"/>
              <a:buChar char="•"/>
            </a:pPr>
            <a:r>
              <a:rPr lang="en-GB" sz="4500" dirty="0" smtClean="0">
                <a:solidFill>
                  <a:srgbClr val="3D558B"/>
                </a:solidFill>
                <a:latin typeface="Arial" panose="020B0604020202020204" pitchFamily="34" charset="0"/>
                <a:ea typeface="Calibri" panose="020F0502020204030204" pitchFamily="34" charset="0"/>
                <a:cs typeface="Arial" panose="020B0604020202020204" pitchFamily="34" charset="0"/>
              </a:rPr>
              <a:t>To help with the immediate problem</a:t>
            </a:r>
          </a:p>
          <a:p>
            <a:pPr algn="ctr">
              <a:buFont typeface="Arial" pitchFamily="34" charset="0"/>
              <a:buChar char="•"/>
            </a:pPr>
            <a:r>
              <a:rPr lang="en-GB" sz="4500" dirty="0" smtClean="0">
                <a:solidFill>
                  <a:srgbClr val="3D558B"/>
                </a:solidFill>
                <a:latin typeface="Arial" panose="020B0604020202020204" pitchFamily="34" charset="0"/>
                <a:ea typeface="Calibri" panose="020F0502020204030204" pitchFamily="34" charset="0"/>
                <a:cs typeface="Arial" panose="020B0604020202020204" pitchFamily="34" charset="0"/>
              </a:rPr>
              <a:t>To provide advice and support on dealing with related problems</a:t>
            </a:r>
          </a:p>
        </p:txBody>
      </p:sp>
      <p:graphicFrame>
        <p:nvGraphicFramePr>
          <p:cNvPr id="26" name="Table 25"/>
          <p:cNvGraphicFramePr>
            <a:graphicFrameLocks noGrp="1"/>
          </p:cNvGraphicFramePr>
          <p:nvPr/>
        </p:nvGraphicFramePr>
        <p:xfrm>
          <a:off x="3733800" y="5829300"/>
          <a:ext cx="10820400" cy="3464560"/>
        </p:xfrm>
        <a:graphic>
          <a:graphicData uri="http://schemas.openxmlformats.org/drawingml/2006/table">
            <a:tbl>
              <a:tblPr firstRow="1" bandRow="1">
                <a:tableStyleId>{5C22544A-7EE6-4342-B048-85BDC9FD1C3A}</a:tableStyleId>
              </a:tblPr>
              <a:tblGrid>
                <a:gridCol w="5410200">
                  <a:extLst>
                    <a:ext uri="{9D8B030D-6E8A-4147-A177-3AD203B41FA5}">
                      <a16:colId xmlns:a16="http://schemas.microsoft.com/office/drawing/2014/main" val="20000"/>
                    </a:ext>
                  </a:extLst>
                </a:gridCol>
                <a:gridCol w="5410200">
                  <a:extLst>
                    <a:ext uri="{9D8B030D-6E8A-4147-A177-3AD203B41FA5}">
                      <a16:colId xmlns:a16="http://schemas.microsoft.com/office/drawing/2014/main" val="20001"/>
                    </a:ext>
                  </a:extLst>
                </a:gridCol>
              </a:tblGrid>
              <a:tr h="866140">
                <a:tc>
                  <a:txBody>
                    <a:bodyPr/>
                    <a:lstStyle/>
                    <a:p>
                      <a:pPr algn="ctr"/>
                      <a:r>
                        <a:rPr lang="en-GB" sz="3600" b="1" dirty="0" smtClean="0">
                          <a:solidFill>
                            <a:schemeClr val="bg1"/>
                          </a:solidFill>
                          <a:effectLst>
                            <a:outerShdw blurRad="38100" dist="38100" dir="2700000" algn="tl">
                              <a:srgbClr val="000000">
                                <a:alpha val="43137"/>
                              </a:srgbClr>
                            </a:outerShdw>
                          </a:effectLst>
                        </a:rPr>
                        <a:t>Money and Debt</a:t>
                      </a:r>
                      <a:endParaRPr lang="en-GB" sz="3600" b="1" dirty="0">
                        <a:solidFill>
                          <a:schemeClr val="bg1"/>
                        </a:solidFill>
                        <a:effectLst>
                          <a:outerShdw blurRad="38100" dist="38100" dir="2700000" algn="tl">
                            <a:srgbClr val="000000">
                              <a:alpha val="43137"/>
                            </a:srgbClr>
                          </a:outerShdw>
                        </a:effectLst>
                      </a:endParaRPr>
                    </a:p>
                  </a:txBody>
                  <a:tcPr anchor="ctr">
                    <a:solidFill>
                      <a:srgbClr val="3D558B"/>
                    </a:solidFill>
                  </a:tcPr>
                </a:tc>
                <a:tc>
                  <a:txBody>
                    <a:bodyPr/>
                    <a:lstStyle/>
                    <a:p>
                      <a:pPr algn="ctr"/>
                      <a:r>
                        <a:rPr lang="en-GB" sz="3600" b="1" dirty="0" smtClean="0">
                          <a:solidFill>
                            <a:schemeClr val="bg1"/>
                          </a:solidFill>
                          <a:effectLst>
                            <a:outerShdw blurRad="38100" dist="38100" dir="2700000" algn="tl">
                              <a:srgbClr val="000000">
                                <a:alpha val="43137"/>
                              </a:srgbClr>
                            </a:outerShdw>
                          </a:effectLst>
                        </a:rPr>
                        <a:t>Benefit entitlements</a:t>
                      </a:r>
                      <a:endParaRPr lang="en-GB" sz="3600" b="1" dirty="0">
                        <a:solidFill>
                          <a:schemeClr val="bg1"/>
                        </a:solidFill>
                        <a:effectLst>
                          <a:outerShdw blurRad="38100" dist="38100" dir="2700000" algn="tl">
                            <a:srgbClr val="000000">
                              <a:alpha val="43137"/>
                            </a:srgbClr>
                          </a:outerShdw>
                        </a:effectLst>
                      </a:endParaRPr>
                    </a:p>
                  </a:txBody>
                  <a:tcPr anchor="ctr">
                    <a:solidFill>
                      <a:srgbClr val="3D558B"/>
                    </a:solidFill>
                  </a:tcPr>
                </a:tc>
                <a:extLst>
                  <a:ext uri="{0D108BD9-81ED-4DB2-BD59-A6C34878D82A}">
                    <a16:rowId xmlns:a16="http://schemas.microsoft.com/office/drawing/2014/main" val="10000"/>
                  </a:ext>
                </a:extLst>
              </a:tr>
              <a:tr h="866140">
                <a:tc>
                  <a:txBody>
                    <a:bodyPr/>
                    <a:lstStyle/>
                    <a:p>
                      <a:pPr algn="ctr"/>
                      <a:r>
                        <a:rPr lang="en-GB" sz="3600" b="1" dirty="0" smtClean="0">
                          <a:solidFill>
                            <a:schemeClr val="bg1"/>
                          </a:solidFill>
                          <a:effectLst>
                            <a:outerShdw blurRad="38100" dist="38100" dir="2700000" algn="tl">
                              <a:srgbClr val="000000">
                                <a:alpha val="43137"/>
                              </a:srgbClr>
                            </a:outerShdw>
                          </a:effectLst>
                        </a:rPr>
                        <a:t>Work</a:t>
                      </a:r>
                      <a:endParaRPr lang="en-GB" sz="3600" b="1" dirty="0">
                        <a:solidFill>
                          <a:schemeClr val="bg1"/>
                        </a:solidFill>
                        <a:effectLst>
                          <a:outerShdw blurRad="38100" dist="38100" dir="2700000" algn="tl">
                            <a:srgbClr val="000000">
                              <a:alpha val="43137"/>
                            </a:srgbClr>
                          </a:outerShdw>
                        </a:effectLst>
                      </a:endParaRPr>
                    </a:p>
                  </a:txBody>
                  <a:tcPr anchor="ctr">
                    <a:solidFill>
                      <a:srgbClr val="3D558B"/>
                    </a:solidFill>
                  </a:tcPr>
                </a:tc>
                <a:tc>
                  <a:txBody>
                    <a:bodyPr/>
                    <a:lstStyle/>
                    <a:p>
                      <a:pPr algn="ctr"/>
                      <a:r>
                        <a:rPr lang="en-GB" sz="3600" b="1" dirty="0" smtClean="0">
                          <a:solidFill>
                            <a:schemeClr val="bg1"/>
                          </a:solidFill>
                          <a:effectLst>
                            <a:outerShdw blurRad="38100" dist="38100" dir="2700000" algn="tl">
                              <a:srgbClr val="000000">
                                <a:alpha val="43137"/>
                              </a:srgbClr>
                            </a:outerShdw>
                          </a:effectLst>
                        </a:rPr>
                        <a:t>Housing</a:t>
                      </a:r>
                      <a:endParaRPr lang="en-GB" sz="3600" b="1" dirty="0">
                        <a:solidFill>
                          <a:schemeClr val="bg1"/>
                        </a:solidFill>
                        <a:effectLst>
                          <a:outerShdw blurRad="38100" dist="38100" dir="2700000" algn="tl">
                            <a:srgbClr val="000000">
                              <a:alpha val="43137"/>
                            </a:srgbClr>
                          </a:outerShdw>
                        </a:effectLst>
                      </a:endParaRPr>
                    </a:p>
                  </a:txBody>
                  <a:tcPr anchor="ctr">
                    <a:solidFill>
                      <a:srgbClr val="3D558B"/>
                    </a:solidFill>
                  </a:tcPr>
                </a:tc>
                <a:extLst>
                  <a:ext uri="{0D108BD9-81ED-4DB2-BD59-A6C34878D82A}">
                    <a16:rowId xmlns:a16="http://schemas.microsoft.com/office/drawing/2014/main" val="10001"/>
                  </a:ext>
                </a:extLst>
              </a:tr>
              <a:tr h="866140">
                <a:tc>
                  <a:txBody>
                    <a:bodyPr/>
                    <a:lstStyle/>
                    <a:p>
                      <a:pPr algn="ctr"/>
                      <a:r>
                        <a:rPr lang="en-GB" sz="3600" b="1" dirty="0" smtClean="0">
                          <a:solidFill>
                            <a:schemeClr val="bg1"/>
                          </a:solidFill>
                          <a:effectLst>
                            <a:outerShdw blurRad="38100" dist="38100" dir="2700000" algn="tl">
                              <a:srgbClr val="000000">
                                <a:alpha val="43137"/>
                              </a:srgbClr>
                            </a:outerShdw>
                          </a:effectLst>
                        </a:rPr>
                        <a:t>Family and</a:t>
                      </a:r>
                      <a:r>
                        <a:rPr lang="en-GB" sz="3600" b="1" baseline="0" dirty="0" smtClean="0">
                          <a:solidFill>
                            <a:schemeClr val="bg1"/>
                          </a:solidFill>
                          <a:effectLst>
                            <a:outerShdw blurRad="38100" dist="38100" dir="2700000" algn="tl">
                              <a:srgbClr val="000000">
                                <a:alpha val="43137"/>
                              </a:srgbClr>
                            </a:outerShdw>
                          </a:effectLst>
                        </a:rPr>
                        <a:t> Relationships</a:t>
                      </a:r>
                      <a:endParaRPr lang="en-GB" sz="3600" b="1" dirty="0">
                        <a:solidFill>
                          <a:schemeClr val="bg1"/>
                        </a:solidFill>
                        <a:effectLst>
                          <a:outerShdw blurRad="38100" dist="38100" dir="2700000" algn="tl">
                            <a:srgbClr val="000000">
                              <a:alpha val="43137"/>
                            </a:srgbClr>
                          </a:outerShdw>
                        </a:effectLst>
                      </a:endParaRPr>
                    </a:p>
                  </a:txBody>
                  <a:tcPr anchor="ctr">
                    <a:solidFill>
                      <a:srgbClr val="3D558B"/>
                    </a:solidFill>
                  </a:tcPr>
                </a:tc>
                <a:tc>
                  <a:txBody>
                    <a:bodyPr/>
                    <a:lstStyle/>
                    <a:p>
                      <a:pPr algn="ctr"/>
                      <a:r>
                        <a:rPr lang="en-GB" sz="3600" b="1" dirty="0" smtClean="0">
                          <a:solidFill>
                            <a:schemeClr val="bg1"/>
                          </a:solidFill>
                          <a:effectLst>
                            <a:outerShdw blurRad="38100" dist="38100" dir="2700000" algn="tl">
                              <a:srgbClr val="000000">
                                <a:alpha val="43137"/>
                              </a:srgbClr>
                            </a:outerShdw>
                          </a:effectLst>
                        </a:rPr>
                        <a:t>Health</a:t>
                      </a:r>
                      <a:endParaRPr lang="en-GB" sz="3600" b="1" dirty="0">
                        <a:solidFill>
                          <a:schemeClr val="bg1"/>
                        </a:solidFill>
                        <a:effectLst>
                          <a:outerShdw blurRad="38100" dist="38100" dir="2700000" algn="tl">
                            <a:srgbClr val="000000">
                              <a:alpha val="43137"/>
                            </a:srgbClr>
                          </a:outerShdw>
                        </a:effectLst>
                      </a:endParaRPr>
                    </a:p>
                  </a:txBody>
                  <a:tcPr anchor="ctr">
                    <a:solidFill>
                      <a:srgbClr val="3D558B"/>
                    </a:solidFill>
                  </a:tcPr>
                </a:tc>
                <a:extLst>
                  <a:ext uri="{0D108BD9-81ED-4DB2-BD59-A6C34878D82A}">
                    <a16:rowId xmlns:a16="http://schemas.microsoft.com/office/drawing/2014/main" val="10002"/>
                  </a:ext>
                </a:extLst>
              </a:tr>
              <a:tr h="866140">
                <a:tc>
                  <a:txBody>
                    <a:bodyPr/>
                    <a:lstStyle/>
                    <a:p>
                      <a:pPr algn="ctr"/>
                      <a:r>
                        <a:rPr lang="en-GB" sz="3600" b="1" dirty="0" smtClean="0">
                          <a:solidFill>
                            <a:schemeClr val="bg1"/>
                          </a:solidFill>
                          <a:effectLst>
                            <a:outerShdw blurRad="38100" dist="38100" dir="2700000" algn="tl">
                              <a:srgbClr val="000000">
                                <a:alpha val="43137"/>
                              </a:srgbClr>
                            </a:outerShdw>
                          </a:effectLst>
                        </a:rPr>
                        <a:t>Law and Courts</a:t>
                      </a:r>
                      <a:endParaRPr lang="en-GB" sz="3600" b="1" dirty="0">
                        <a:solidFill>
                          <a:schemeClr val="bg1"/>
                        </a:solidFill>
                        <a:effectLst>
                          <a:outerShdw blurRad="38100" dist="38100" dir="2700000" algn="tl">
                            <a:srgbClr val="000000">
                              <a:alpha val="43137"/>
                            </a:srgbClr>
                          </a:outerShdw>
                        </a:effectLst>
                      </a:endParaRPr>
                    </a:p>
                  </a:txBody>
                  <a:tcPr anchor="ctr">
                    <a:solidFill>
                      <a:srgbClr val="3D558B"/>
                    </a:solidFill>
                  </a:tcPr>
                </a:tc>
                <a:tc>
                  <a:txBody>
                    <a:bodyPr/>
                    <a:lstStyle/>
                    <a:p>
                      <a:pPr algn="ctr"/>
                      <a:r>
                        <a:rPr lang="en-GB" sz="3600" b="1" dirty="0" smtClean="0">
                          <a:solidFill>
                            <a:schemeClr val="bg1"/>
                          </a:solidFill>
                          <a:effectLst>
                            <a:outerShdw blurRad="38100" dist="38100" dir="2700000" algn="tl">
                              <a:srgbClr val="000000">
                                <a:alpha val="43137"/>
                              </a:srgbClr>
                            </a:outerShdw>
                          </a:effectLst>
                        </a:rPr>
                        <a:t>Immigration</a:t>
                      </a:r>
                      <a:endParaRPr lang="en-GB" sz="3600" b="1" dirty="0">
                        <a:solidFill>
                          <a:schemeClr val="bg1"/>
                        </a:solidFill>
                        <a:effectLst>
                          <a:outerShdw blurRad="38100" dist="38100" dir="2700000" algn="tl">
                            <a:srgbClr val="000000">
                              <a:alpha val="43137"/>
                            </a:srgbClr>
                          </a:outerShdw>
                        </a:effectLst>
                      </a:endParaRPr>
                    </a:p>
                  </a:txBody>
                  <a:tcPr anchor="ctr">
                    <a:solidFill>
                      <a:srgbClr val="3D558B"/>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282152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8"/>
          <p:cNvGrpSpPr/>
          <p:nvPr/>
        </p:nvGrpSpPr>
        <p:grpSpPr>
          <a:xfrm>
            <a:off x="914400" y="-2628900"/>
            <a:ext cx="17907000" cy="14016101"/>
            <a:chOff x="0" y="0"/>
            <a:chExt cx="1913890" cy="1913890"/>
          </a:xfrm>
        </p:grpSpPr>
        <p:sp>
          <p:nvSpPr>
            <p:cNvPr id="15"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sp>
      </p:grpSp>
      <p:grpSp>
        <p:nvGrpSpPr>
          <p:cNvPr id="2" name="Group 2"/>
          <p:cNvGrpSpPr/>
          <p:nvPr/>
        </p:nvGrpSpPr>
        <p:grpSpPr>
          <a:xfrm rot="2206525">
            <a:off x="-10851289" y="-7572574"/>
            <a:ext cx="17202549" cy="17202549"/>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D16A61"/>
            </a:solidFill>
          </p:spPr>
        </p:sp>
      </p:grpSp>
      <p:grpSp>
        <p:nvGrpSpPr>
          <p:cNvPr id="4" name="Group 4"/>
          <p:cNvGrpSpPr/>
          <p:nvPr/>
        </p:nvGrpSpPr>
        <p:grpSpPr>
          <a:xfrm rot="2206525">
            <a:off x="-12010284" y="-7572574"/>
            <a:ext cx="17202549" cy="17202549"/>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A492"/>
            </a:solidFill>
          </p:spPr>
        </p:sp>
      </p:grpSp>
      <p:grpSp>
        <p:nvGrpSpPr>
          <p:cNvPr id="6" name="Group 6"/>
          <p:cNvGrpSpPr/>
          <p:nvPr/>
        </p:nvGrpSpPr>
        <p:grpSpPr>
          <a:xfrm rot="2206525">
            <a:off x="-9456533" y="-6221400"/>
            <a:ext cx="14016100" cy="14016100"/>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sp>
      </p:grpSp>
      <p:grpSp>
        <p:nvGrpSpPr>
          <p:cNvPr id="8" name="Group 8"/>
          <p:cNvGrpSpPr/>
          <p:nvPr/>
        </p:nvGrpSpPr>
        <p:grpSpPr>
          <a:xfrm rot="2206525">
            <a:off x="-10236085" y="-6827166"/>
            <a:ext cx="14016100" cy="14016100"/>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sp>
      </p:grpSp>
      <p:grpSp>
        <p:nvGrpSpPr>
          <p:cNvPr id="10" name="Group 10"/>
          <p:cNvGrpSpPr/>
          <p:nvPr/>
        </p:nvGrpSpPr>
        <p:grpSpPr>
          <a:xfrm>
            <a:off x="397861" y="415409"/>
            <a:ext cx="17432939" cy="9600116"/>
            <a:chOff x="0" y="0"/>
            <a:chExt cx="5475614" cy="3015357"/>
          </a:xfrm>
        </p:grpSpPr>
        <p:sp>
          <p:nvSpPr>
            <p:cNvPr id="11" name="Freeform 11"/>
            <p:cNvSpPr/>
            <p:nvPr/>
          </p:nvSpPr>
          <p:spPr>
            <a:xfrm>
              <a:off x="0" y="0"/>
              <a:ext cx="5475614" cy="3015356"/>
            </a:xfrm>
            <a:custGeom>
              <a:avLst/>
              <a:gdLst/>
              <a:ahLst/>
              <a:cxnLst/>
              <a:rect l="l" t="t" r="r" b="b"/>
              <a:pathLst>
                <a:path w="5475614" h="3015356">
                  <a:moveTo>
                    <a:pt x="0" y="0"/>
                  </a:moveTo>
                  <a:lnTo>
                    <a:pt x="5475614" y="0"/>
                  </a:lnTo>
                  <a:lnTo>
                    <a:pt x="5475614" y="3015356"/>
                  </a:lnTo>
                  <a:lnTo>
                    <a:pt x="0" y="3015356"/>
                  </a:lnTo>
                  <a:close/>
                </a:path>
              </a:pathLst>
            </a:custGeom>
            <a:solidFill>
              <a:srgbClr val="FFFFFF"/>
            </a:solidFill>
          </p:spPr>
        </p:sp>
      </p:grpSp>
      <p:graphicFrame>
        <p:nvGraphicFramePr>
          <p:cNvPr id="16" name="Diagram 15"/>
          <p:cNvGraphicFramePr/>
          <p:nvPr/>
        </p:nvGraphicFramePr>
        <p:xfrm>
          <a:off x="3048000" y="1079500"/>
          <a:ext cx="12192000" cy="812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7" name="Group 16"/>
          <p:cNvGrpSpPr/>
          <p:nvPr/>
        </p:nvGrpSpPr>
        <p:grpSpPr>
          <a:xfrm>
            <a:off x="15544800" y="7505700"/>
            <a:ext cx="2189593" cy="2318724"/>
            <a:chOff x="15544800" y="7505700"/>
            <a:chExt cx="2189593" cy="2318724"/>
          </a:xfrm>
        </p:grpSpPr>
        <p:pic>
          <p:nvPicPr>
            <p:cNvPr id="18" name="Picture 17"/>
            <p:cNvPicPr>
              <a:picLocks noChangeAspect="1"/>
            </p:cNvPicPr>
            <p:nvPr/>
          </p:nvPicPr>
          <p:blipFill>
            <a:blip r:embed="rId7" cstate="print"/>
            <a:srcRect l="47744"/>
            <a:stretch>
              <a:fillRect/>
            </a:stretch>
          </p:blipFill>
          <p:spPr>
            <a:xfrm>
              <a:off x="15544800" y="8572500"/>
              <a:ext cx="2189593" cy="1251924"/>
            </a:xfrm>
            <a:prstGeom prst="rect">
              <a:avLst/>
            </a:prstGeom>
          </p:spPr>
        </p:pic>
        <p:pic>
          <p:nvPicPr>
            <p:cNvPr id="20" name="Picture 19"/>
            <p:cNvPicPr>
              <a:picLocks noChangeAspect="1"/>
            </p:cNvPicPr>
            <p:nvPr/>
          </p:nvPicPr>
          <p:blipFill>
            <a:blip r:embed="rId7" cstate="print"/>
            <a:srcRect r="52717"/>
            <a:stretch>
              <a:fillRect/>
            </a:stretch>
          </p:blipFill>
          <p:spPr>
            <a:xfrm>
              <a:off x="15697200" y="7505700"/>
              <a:ext cx="1981200" cy="1251924"/>
            </a:xfrm>
            <a:prstGeom prst="rect">
              <a:avLst/>
            </a:prstGeom>
          </p:spPr>
        </p:pic>
      </p:grpSp>
    </p:spTree>
    <p:extLst>
      <p:ext uri="{BB962C8B-B14F-4D97-AF65-F5344CB8AC3E}">
        <p14:creationId xmlns:p14="http://schemas.microsoft.com/office/powerpoint/2010/main" val="17634672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8"/>
          <p:cNvGrpSpPr/>
          <p:nvPr/>
        </p:nvGrpSpPr>
        <p:grpSpPr>
          <a:xfrm>
            <a:off x="914400" y="-2628900"/>
            <a:ext cx="17907000" cy="14016101"/>
            <a:chOff x="0" y="0"/>
            <a:chExt cx="1913890" cy="1913890"/>
          </a:xfrm>
        </p:grpSpPr>
        <p:sp>
          <p:nvSpPr>
            <p:cNvPr id="20"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sp>
      </p:grpSp>
      <p:grpSp>
        <p:nvGrpSpPr>
          <p:cNvPr id="2" name="Group 2"/>
          <p:cNvGrpSpPr/>
          <p:nvPr/>
        </p:nvGrpSpPr>
        <p:grpSpPr>
          <a:xfrm rot="2206525">
            <a:off x="-10851289" y="-7572574"/>
            <a:ext cx="17202549" cy="17202549"/>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D16A61"/>
            </a:solidFill>
          </p:spPr>
        </p:sp>
      </p:grpSp>
      <p:grpSp>
        <p:nvGrpSpPr>
          <p:cNvPr id="4" name="Group 4"/>
          <p:cNvGrpSpPr/>
          <p:nvPr/>
        </p:nvGrpSpPr>
        <p:grpSpPr>
          <a:xfrm rot="2206525">
            <a:off x="-12010284" y="-7572574"/>
            <a:ext cx="17202549" cy="17202549"/>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A492"/>
            </a:solidFill>
          </p:spPr>
        </p:sp>
      </p:grpSp>
      <p:grpSp>
        <p:nvGrpSpPr>
          <p:cNvPr id="6" name="Group 6"/>
          <p:cNvGrpSpPr/>
          <p:nvPr/>
        </p:nvGrpSpPr>
        <p:grpSpPr>
          <a:xfrm rot="2206525">
            <a:off x="-9456533" y="-6221400"/>
            <a:ext cx="14016100" cy="14016100"/>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sp>
      </p:grpSp>
      <p:grpSp>
        <p:nvGrpSpPr>
          <p:cNvPr id="8" name="Group 8"/>
          <p:cNvGrpSpPr/>
          <p:nvPr/>
        </p:nvGrpSpPr>
        <p:grpSpPr>
          <a:xfrm rot="2206525">
            <a:off x="-10236085" y="-6827166"/>
            <a:ext cx="14016100" cy="14016100"/>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sp>
      </p:grpSp>
      <p:grpSp>
        <p:nvGrpSpPr>
          <p:cNvPr id="10" name="Group 10"/>
          <p:cNvGrpSpPr/>
          <p:nvPr/>
        </p:nvGrpSpPr>
        <p:grpSpPr>
          <a:xfrm>
            <a:off x="427530" y="343442"/>
            <a:ext cx="17432939" cy="9600116"/>
            <a:chOff x="0" y="0"/>
            <a:chExt cx="5475614" cy="3015357"/>
          </a:xfrm>
        </p:grpSpPr>
        <p:sp>
          <p:nvSpPr>
            <p:cNvPr id="11" name="Freeform 11"/>
            <p:cNvSpPr/>
            <p:nvPr/>
          </p:nvSpPr>
          <p:spPr>
            <a:xfrm>
              <a:off x="0" y="0"/>
              <a:ext cx="5475614" cy="3015356"/>
            </a:xfrm>
            <a:custGeom>
              <a:avLst/>
              <a:gdLst/>
              <a:ahLst/>
              <a:cxnLst/>
              <a:rect l="l" t="t" r="r" b="b"/>
              <a:pathLst>
                <a:path w="5475614" h="3015356">
                  <a:moveTo>
                    <a:pt x="0" y="0"/>
                  </a:moveTo>
                  <a:lnTo>
                    <a:pt x="5475614" y="0"/>
                  </a:lnTo>
                  <a:lnTo>
                    <a:pt x="5475614" y="3015356"/>
                  </a:lnTo>
                  <a:lnTo>
                    <a:pt x="0" y="3015356"/>
                  </a:lnTo>
                  <a:close/>
                </a:path>
              </a:pathLst>
            </a:custGeom>
            <a:solidFill>
              <a:srgbClr val="FFFFFF"/>
            </a:solidFill>
          </p:spPr>
        </p:sp>
      </p:grpSp>
      <p:sp>
        <p:nvSpPr>
          <p:cNvPr id="17" name="TextBox 16"/>
          <p:cNvSpPr txBox="1"/>
          <p:nvPr/>
        </p:nvSpPr>
        <p:spPr>
          <a:xfrm>
            <a:off x="381000" y="858269"/>
            <a:ext cx="17449800" cy="1323439"/>
          </a:xfrm>
          <a:prstGeom prst="rect">
            <a:avLst/>
          </a:prstGeom>
          <a:noFill/>
        </p:spPr>
        <p:txBody>
          <a:bodyPr wrap="square" rtlCol="0">
            <a:spAutoFit/>
          </a:bodyPr>
          <a:lstStyle/>
          <a:p>
            <a:pPr algn="ctr"/>
            <a:r>
              <a:rPr lang="en-GB" sz="8000" b="1" dirty="0" smtClean="0">
                <a:solidFill>
                  <a:srgbClr val="3D558B"/>
                </a:solidFill>
                <a:latin typeface="Arial" panose="020B0604020202020204" pitchFamily="34" charset="0"/>
                <a:cs typeface="Arial" panose="020B0604020202020204" pitchFamily="34" charset="0"/>
              </a:rPr>
              <a:t>            Money </a:t>
            </a:r>
            <a:r>
              <a:rPr lang="en-GB" sz="8000" b="1" dirty="0">
                <a:solidFill>
                  <a:srgbClr val="3D558B"/>
                </a:solidFill>
                <a:latin typeface="Arial" panose="020B0604020202020204" pitchFamily="34" charset="0"/>
                <a:cs typeface="Arial" panose="020B0604020202020204" pitchFamily="34" charset="0"/>
              </a:rPr>
              <a:t>Matters </a:t>
            </a:r>
            <a:r>
              <a:rPr lang="en-GB" sz="8000" b="1" dirty="0" smtClean="0">
                <a:solidFill>
                  <a:srgbClr val="3D558B"/>
                </a:solidFill>
                <a:latin typeface="Arial" panose="020B0604020202020204" pitchFamily="34" charset="0"/>
                <a:cs typeface="Arial" panose="020B0604020202020204" pitchFamily="34" charset="0"/>
              </a:rPr>
              <a:t>Project</a:t>
            </a:r>
            <a:endParaRPr lang="en-GB" sz="8000" b="1" dirty="0">
              <a:solidFill>
                <a:srgbClr val="3D558B"/>
              </a:solidFill>
              <a:latin typeface="Arial" pitchFamily="34" charset="0"/>
              <a:cs typeface="Arial" pitchFamily="34" charset="0"/>
            </a:endParaRPr>
          </a:p>
        </p:txBody>
      </p:sp>
      <p:pic>
        <p:nvPicPr>
          <p:cNvPr id="12" name="Picture 11"/>
          <p:cNvPicPr>
            <a:picLocks noChangeAspect="1"/>
          </p:cNvPicPr>
          <p:nvPr/>
        </p:nvPicPr>
        <p:blipFill>
          <a:blip r:embed="rId2" cstate="print"/>
          <a:stretch>
            <a:fillRect/>
          </a:stretch>
        </p:blipFill>
        <p:spPr>
          <a:xfrm>
            <a:off x="1905000" y="705869"/>
            <a:ext cx="3450657" cy="1846831"/>
          </a:xfrm>
          <a:prstGeom prst="rect">
            <a:avLst/>
          </a:prstGeom>
        </p:spPr>
      </p:pic>
      <p:sp>
        <p:nvSpPr>
          <p:cNvPr id="21" name="Rectangle 20"/>
          <p:cNvSpPr/>
          <p:nvPr/>
        </p:nvSpPr>
        <p:spPr>
          <a:xfrm>
            <a:off x="2038350" y="2582525"/>
            <a:ext cx="14211300" cy="6370975"/>
          </a:xfrm>
          <a:prstGeom prst="rect">
            <a:avLst/>
          </a:prstGeom>
        </p:spPr>
        <p:txBody>
          <a:bodyPr wrap="square">
            <a:spAutoFit/>
          </a:bodyPr>
          <a:lstStyle/>
          <a:p>
            <a:pPr marL="685800" indent="-685800" algn="ctr"/>
            <a:r>
              <a:rPr lang="en-GB" sz="4400" dirty="0" smtClean="0">
                <a:solidFill>
                  <a:srgbClr val="3D558B"/>
                </a:solidFill>
                <a:latin typeface="Arial" pitchFamily="34" charset="0"/>
                <a:cs typeface="Arial" pitchFamily="34" charset="0"/>
              </a:rPr>
              <a:t>What We Do:</a:t>
            </a:r>
          </a:p>
          <a:p>
            <a:pPr marL="685800" indent="-685800" algn="ctr"/>
            <a:endParaRPr lang="en-GB" sz="1600" dirty="0" smtClean="0">
              <a:solidFill>
                <a:srgbClr val="3D558B"/>
              </a:solidFill>
              <a:latin typeface="Arial" pitchFamily="34" charset="0"/>
              <a:cs typeface="Arial" pitchFamily="34" charset="0"/>
            </a:endParaRPr>
          </a:p>
          <a:p>
            <a:pPr marL="685800" indent="-685800" algn="ctr"/>
            <a:r>
              <a:rPr lang="en-GB" sz="4000" dirty="0" smtClean="0">
                <a:solidFill>
                  <a:srgbClr val="3D558B"/>
                </a:solidFill>
                <a:latin typeface="Arial" pitchFamily="34" charset="0"/>
                <a:cs typeface="Arial" pitchFamily="34" charset="0"/>
              </a:rPr>
              <a:t>The Money Matters Project is funded by Cornwall Council Together for Families and we work independent of, but in conjunction with, Family Workers and Social Workers to help families with children under 18 (or under 25 where there are Special Educational Needs.)</a:t>
            </a:r>
          </a:p>
          <a:p>
            <a:pPr marL="685800" indent="-685800" algn="ctr"/>
            <a:endParaRPr lang="en-GB" sz="1200" dirty="0" smtClean="0">
              <a:solidFill>
                <a:srgbClr val="3D558B"/>
              </a:solidFill>
              <a:latin typeface="Arial" pitchFamily="34" charset="0"/>
              <a:cs typeface="Arial" pitchFamily="34" charset="0"/>
            </a:endParaRPr>
          </a:p>
          <a:p>
            <a:pPr marL="685800" indent="-685800" algn="ctr"/>
            <a:r>
              <a:rPr lang="en-GB" sz="4000" dirty="0" smtClean="0">
                <a:solidFill>
                  <a:srgbClr val="3D558B"/>
                </a:solidFill>
                <a:latin typeface="Arial" pitchFamily="34" charset="0"/>
                <a:cs typeface="Arial" pitchFamily="34" charset="0"/>
              </a:rPr>
              <a:t>Refer the family through the Partner Organisation Referral portal at the bottom of the Citizens Advice Cornwall website and we will do the rest</a:t>
            </a:r>
            <a:r>
              <a:rPr lang="en-GB" sz="4500" dirty="0" smtClean="0">
                <a:solidFill>
                  <a:srgbClr val="3D558B"/>
                </a:solidFill>
                <a:latin typeface="Arial" pitchFamily="34" charset="0"/>
                <a:cs typeface="Arial" pitchFamily="34" charset="0"/>
              </a:rPr>
              <a:t>.</a:t>
            </a:r>
          </a:p>
        </p:txBody>
      </p:sp>
      <p:grpSp>
        <p:nvGrpSpPr>
          <p:cNvPr id="22" name="Group 21"/>
          <p:cNvGrpSpPr/>
          <p:nvPr/>
        </p:nvGrpSpPr>
        <p:grpSpPr>
          <a:xfrm>
            <a:off x="15544800" y="7505700"/>
            <a:ext cx="2189593" cy="2318724"/>
            <a:chOff x="15544800" y="7505700"/>
            <a:chExt cx="2189593" cy="2318724"/>
          </a:xfrm>
        </p:grpSpPr>
        <p:pic>
          <p:nvPicPr>
            <p:cNvPr id="23" name="Picture 22"/>
            <p:cNvPicPr>
              <a:picLocks noChangeAspect="1"/>
            </p:cNvPicPr>
            <p:nvPr/>
          </p:nvPicPr>
          <p:blipFill>
            <a:blip r:embed="rId3" cstate="print"/>
            <a:srcRect l="47744"/>
            <a:stretch>
              <a:fillRect/>
            </a:stretch>
          </p:blipFill>
          <p:spPr>
            <a:xfrm>
              <a:off x="15544800" y="8572500"/>
              <a:ext cx="2189593" cy="1251924"/>
            </a:xfrm>
            <a:prstGeom prst="rect">
              <a:avLst/>
            </a:prstGeom>
          </p:spPr>
        </p:pic>
        <p:pic>
          <p:nvPicPr>
            <p:cNvPr id="24" name="Picture 23"/>
            <p:cNvPicPr>
              <a:picLocks noChangeAspect="1"/>
            </p:cNvPicPr>
            <p:nvPr/>
          </p:nvPicPr>
          <p:blipFill>
            <a:blip r:embed="rId3" cstate="print"/>
            <a:srcRect r="52717"/>
            <a:stretch>
              <a:fillRect/>
            </a:stretch>
          </p:blipFill>
          <p:spPr>
            <a:xfrm>
              <a:off x="15697200" y="7505700"/>
              <a:ext cx="1981200" cy="1251924"/>
            </a:xfrm>
            <a:prstGeom prst="rect">
              <a:avLst/>
            </a:prstGeom>
          </p:spPr>
        </p:pic>
      </p:grpSp>
    </p:spTree>
    <p:extLst>
      <p:ext uri="{BB962C8B-B14F-4D97-AF65-F5344CB8AC3E}">
        <p14:creationId xmlns:p14="http://schemas.microsoft.com/office/powerpoint/2010/main" val="586124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8"/>
          <p:cNvGrpSpPr/>
          <p:nvPr/>
        </p:nvGrpSpPr>
        <p:grpSpPr>
          <a:xfrm>
            <a:off x="914400" y="-2628900"/>
            <a:ext cx="17907000" cy="14016101"/>
            <a:chOff x="0" y="0"/>
            <a:chExt cx="1913890" cy="1913890"/>
          </a:xfrm>
        </p:grpSpPr>
        <p:sp>
          <p:nvSpPr>
            <p:cNvPr id="16"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sp>
      </p:grpSp>
      <p:grpSp>
        <p:nvGrpSpPr>
          <p:cNvPr id="2" name="Group 2"/>
          <p:cNvGrpSpPr/>
          <p:nvPr/>
        </p:nvGrpSpPr>
        <p:grpSpPr>
          <a:xfrm rot="2206525">
            <a:off x="-10851289" y="-7572574"/>
            <a:ext cx="17202549" cy="17202549"/>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D16A61"/>
            </a:solidFill>
          </p:spPr>
        </p:sp>
      </p:grpSp>
      <p:grpSp>
        <p:nvGrpSpPr>
          <p:cNvPr id="4" name="Group 4"/>
          <p:cNvGrpSpPr/>
          <p:nvPr/>
        </p:nvGrpSpPr>
        <p:grpSpPr>
          <a:xfrm rot="2206525">
            <a:off x="-12010284" y="-7572574"/>
            <a:ext cx="17202549" cy="17202549"/>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A492"/>
            </a:solidFill>
          </p:spPr>
        </p:sp>
      </p:grpSp>
      <p:grpSp>
        <p:nvGrpSpPr>
          <p:cNvPr id="6" name="Group 6"/>
          <p:cNvGrpSpPr/>
          <p:nvPr/>
        </p:nvGrpSpPr>
        <p:grpSpPr>
          <a:xfrm rot="2206525">
            <a:off x="-9456533" y="-6221400"/>
            <a:ext cx="14016100" cy="14016100"/>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sp>
      </p:grpSp>
      <p:grpSp>
        <p:nvGrpSpPr>
          <p:cNvPr id="8" name="Group 8"/>
          <p:cNvGrpSpPr/>
          <p:nvPr/>
        </p:nvGrpSpPr>
        <p:grpSpPr>
          <a:xfrm rot="2206525">
            <a:off x="-10236085" y="-6827166"/>
            <a:ext cx="14016100" cy="14016100"/>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sp>
      </p:grpSp>
      <p:grpSp>
        <p:nvGrpSpPr>
          <p:cNvPr id="10" name="Group 10"/>
          <p:cNvGrpSpPr/>
          <p:nvPr/>
        </p:nvGrpSpPr>
        <p:grpSpPr>
          <a:xfrm>
            <a:off x="427530" y="343442"/>
            <a:ext cx="17432939" cy="9600116"/>
            <a:chOff x="0" y="0"/>
            <a:chExt cx="5475614" cy="3015357"/>
          </a:xfrm>
        </p:grpSpPr>
        <p:sp>
          <p:nvSpPr>
            <p:cNvPr id="11" name="Freeform 11"/>
            <p:cNvSpPr/>
            <p:nvPr/>
          </p:nvSpPr>
          <p:spPr>
            <a:xfrm>
              <a:off x="0" y="0"/>
              <a:ext cx="5475614" cy="3015356"/>
            </a:xfrm>
            <a:custGeom>
              <a:avLst/>
              <a:gdLst/>
              <a:ahLst/>
              <a:cxnLst/>
              <a:rect l="l" t="t" r="r" b="b"/>
              <a:pathLst>
                <a:path w="5475614" h="3015356">
                  <a:moveTo>
                    <a:pt x="0" y="0"/>
                  </a:moveTo>
                  <a:lnTo>
                    <a:pt x="5475614" y="0"/>
                  </a:lnTo>
                  <a:lnTo>
                    <a:pt x="5475614" y="3015356"/>
                  </a:lnTo>
                  <a:lnTo>
                    <a:pt x="0" y="3015356"/>
                  </a:lnTo>
                  <a:close/>
                </a:path>
              </a:pathLst>
            </a:custGeom>
            <a:solidFill>
              <a:srgbClr val="FFFFFF"/>
            </a:solidFill>
          </p:spPr>
        </p:sp>
      </p:grpSp>
      <p:sp>
        <p:nvSpPr>
          <p:cNvPr id="17" name="TextBox 16"/>
          <p:cNvSpPr txBox="1"/>
          <p:nvPr/>
        </p:nvSpPr>
        <p:spPr>
          <a:xfrm>
            <a:off x="381000" y="723900"/>
            <a:ext cx="17449800" cy="1323439"/>
          </a:xfrm>
          <a:prstGeom prst="rect">
            <a:avLst/>
          </a:prstGeom>
          <a:noFill/>
        </p:spPr>
        <p:txBody>
          <a:bodyPr wrap="square" rtlCol="0">
            <a:spAutoFit/>
          </a:bodyPr>
          <a:lstStyle/>
          <a:p>
            <a:pPr algn="ctr"/>
            <a:r>
              <a:rPr lang="en-GB" sz="8000" b="1" dirty="0" smtClean="0">
                <a:solidFill>
                  <a:srgbClr val="3D558B"/>
                </a:solidFill>
                <a:latin typeface="Arial" panose="020B0604020202020204" pitchFamily="34" charset="0"/>
                <a:cs typeface="Arial" panose="020B0604020202020204" pitchFamily="34" charset="0"/>
              </a:rPr>
              <a:t>Money </a:t>
            </a:r>
            <a:r>
              <a:rPr lang="en-GB" sz="8000" b="1" dirty="0">
                <a:solidFill>
                  <a:srgbClr val="3D558B"/>
                </a:solidFill>
                <a:latin typeface="Arial" panose="020B0604020202020204" pitchFamily="34" charset="0"/>
                <a:cs typeface="Arial" panose="020B0604020202020204" pitchFamily="34" charset="0"/>
              </a:rPr>
              <a:t>Matters </a:t>
            </a:r>
            <a:r>
              <a:rPr lang="en-GB" sz="8000" b="1" dirty="0" smtClean="0">
                <a:solidFill>
                  <a:srgbClr val="3D558B"/>
                </a:solidFill>
                <a:latin typeface="Arial" panose="020B0604020202020204" pitchFamily="34" charset="0"/>
                <a:cs typeface="Arial" panose="020B0604020202020204" pitchFamily="34" charset="0"/>
              </a:rPr>
              <a:t>Referrals</a:t>
            </a:r>
            <a:endParaRPr lang="en-GB" sz="8000" b="1" dirty="0">
              <a:solidFill>
                <a:srgbClr val="3D558B"/>
              </a:solidFill>
              <a:latin typeface="Arial" pitchFamily="34" charset="0"/>
              <a:cs typeface="Arial" pitchFamily="34" charset="0"/>
            </a:endParaRPr>
          </a:p>
        </p:txBody>
      </p:sp>
      <p:sp>
        <p:nvSpPr>
          <p:cNvPr id="18" name="TextBox 17"/>
          <p:cNvSpPr txBox="1"/>
          <p:nvPr/>
        </p:nvSpPr>
        <p:spPr>
          <a:xfrm>
            <a:off x="609600" y="3086100"/>
            <a:ext cx="17068800" cy="4247317"/>
          </a:xfrm>
          <a:prstGeom prst="rect">
            <a:avLst/>
          </a:prstGeom>
          <a:noFill/>
        </p:spPr>
        <p:txBody>
          <a:bodyPr wrap="square" rtlCol="0">
            <a:spAutoFit/>
          </a:bodyPr>
          <a:lstStyle/>
          <a:p>
            <a:pPr marL="685800" indent="-685800" algn="ctr"/>
            <a:r>
              <a:rPr lang="en-GB" sz="5400" dirty="0" smtClean="0">
                <a:solidFill>
                  <a:srgbClr val="3D558B"/>
                </a:solidFill>
                <a:latin typeface="Arial" panose="020B0604020202020204" pitchFamily="34" charset="0"/>
                <a:cs typeface="Arial" panose="020B0604020202020204" pitchFamily="34" charset="0"/>
              </a:rPr>
              <a:t>We </a:t>
            </a:r>
            <a:r>
              <a:rPr lang="en-GB" sz="5400" dirty="0">
                <a:solidFill>
                  <a:srgbClr val="3D558B"/>
                </a:solidFill>
                <a:latin typeface="Arial" panose="020B0604020202020204" pitchFamily="34" charset="0"/>
                <a:cs typeface="Arial" panose="020B0604020202020204" pitchFamily="34" charset="0"/>
              </a:rPr>
              <a:t>have a referral form you can use at the following web </a:t>
            </a:r>
            <a:r>
              <a:rPr lang="en-GB" sz="5400" dirty="0" smtClean="0">
                <a:solidFill>
                  <a:srgbClr val="3D558B"/>
                </a:solidFill>
                <a:latin typeface="Arial" panose="020B0604020202020204" pitchFamily="34" charset="0"/>
                <a:cs typeface="Arial" panose="020B0604020202020204" pitchFamily="34" charset="0"/>
              </a:rPr>
              <a:t>address: </a:t>
            </a:r>
            <a:r>
              <a:rPr lang="en-GB" sz="5400" dirty="0" smtClean="0">
                <a:solidFill>
                  <a:srgbClr val="3D558B"/>
                </a:solidFill>
                <a:latin typeface="Arial" panose="020B0604020202020204" pitchFamily="34" charset="0"/>
                <a:cs typeface="Arial" panose="020B0604020202020204" pitchFamily="34" charset="0"/>
                <a:hlinkClick r:id="rId2"/>
              </a:rPr>
              <a:t>https</a:t>
            </a:r>
            <a:r>
              <a:rPr lang="en-GB" sz="5400" dirty="0">
                <a:solidFill>
                  <a:srgbClr val="3D558B"/>
                </a:solidFill>
                <a:latin typeface="Arial" panose="020B0604020202020204" pitchFamily="34" charset="0"/>
                <a:cs typeface="Arial" panose="020B0604020202020204" pitchFamily="34" charset="0"/>
                <a:hlinkClick r:id="rId2"/>
              </a:rPr>
              <a:t>://www.citizensadvicecornwall.org.uk/third-party-referral-form</a:t>
            </a:r>
            <a:r>
              <a:rPr lang="en-GB" sz="5400" dirty="0" smtClean="0">
                <a:solidFill>
                  <a:srgbClr val="3D558B"/>
                </a:solidFill>
                <a:latin typeface="Arial" panose="020B0604020202020204" pitchFamily="34" charset="0"/>
                <a:cs typeface="Arial" panose="020B0604020202020204" pitchFamily="34" charset="0"/>
                <a:hlinkClick r:id="rId2"/>
              </a:rPr>
              <a:t>/</a:t>
            </a:r>
            <a:endParaRPr lang="en-GB" sz="5400" dirty="0" smtClean="0">
              <a:solidFill>
                <a:srgbClr val="3D558B"/>
              </a:solidFill>
              <a:latin typeface="Arial" panose="020B0604020202020204" pitchFamily="34" charset="0"/>
              <a:cs typeface="Arial" panose="020B0604020202020204" pitchFamily="34" charset="0"/>
            </a:endParaRPr>
          </a:p>
          <a:p>
            <a:pPr marL="685800" indent="-685800" algn="ctr"/>
            <a:r>
              <a:rPr lang="en-GB" sz="5400" dirty="0" smtClean="0">
                <a:solidFill>
                  <a:srgbClr val="3D558B"/>
                </a:solidFill>
                <a:latin typeface="Arial" panose="020B0604020202020204" pitchFamily="34" charset="0"/>
                <a:cs typeface="Arial" panose="020B0604020202020204" pitchFamily="34" charset="0"/>
              </a:rPr>
              <a:t>When </a:t>
            </a:r>
            <a:r>
              <a:rPr lang="en-GB" sz="5400" dirty="0">
                <a:solidFill>
                  <a:srgbClr val="3D558B"/>
                </a:solidFill>
                <a:latin typeface="Arial" panose="020B0604020202020204" pitchFamily="34" charset="0"/>
                <a:cs typeface="Arial" panose="020B0604020202020204" pitchFamily="34" charset="0"/>
              </a:rPr>
              <a:t>asked for the password it is </a:t>
            </a:r>
            <a:r>
              <a:rPr lang="en-GB" sz="5400" b="1" dirty="0" smtClean="0">
                <a:solidFill>
                  <a:srgbClr val="3D558B"/>
                </a:solidFill>
                <a:latin typeface="Arial" panose="020B0604020202020204" pitchFamily="34" charset="0"/>
                <a:cs typeface="Arial" panose="020B0604020202020204" pitchFamily="34" charset="0"/>
              </a:rPr>
              <a:t>cabrefgreen27</a:t>
            </a:r>
            <a:endParaRPr lang="en-GB" sz="5400" b="1" dirty="0">
              <a:solidFill>
                <a:srgbClr val="3D558B"/>
              </a:solidFill>
              <a:latin typeface="Arial" panose="020B0604020202020204" pitchFamily="34" charset="0"/>
              <a:cs typeface="Arial" panose="020B0604020202020204" pitchFamily="34" charset="0"/>
            </a:endParaRPr>
          </a:p>
        </p:txBody>
      </p:sp>
      <p:grpSp>
        <p:nvGrpSpPr>
          <p:cNvPr id="20" name="Group 19"/>
          <p:cNvGrpSpPr/>
          <p:nvPr/>
        </p:nvGrpSpPr>
        <p:grpSpPr>
          <a:xfrm>
            <a:off x="15544800" y="7505700"/>
            <a:ext cx="2189593" cy="2318724"/>
            <a:chOff x="15544800" y="7505700"/>
            <a:chExt cx="2189593" cy="2318724"/>
          </a:xfrm>
        </p:grpSpPr>
        <p:pic>
          <p:nvPicPr>
            <p:cNvPr id="21" name="Picture 20"/>
            <p:cNvPicPr>
              <a:picLocks noChangeAspect="1"/>
            </p:cNvPicPr>
            <p:nvPr/>
          </p:nvPicPr>
          <p:blipFill>
            <a:blip r:embed="rId3" cstate="print"/>
            <a:srcRect l="47744"/>
            <a:stretch>
              <a:fillRect/>
            </a:stretch>
          </p:blipFill>
          <p:spPr>
            <a:xfrm>
              <a:off x="15544800" y="8572500"/>
              <a:ext cx="2189593" cy="1251924"/>
            </a:xfrm>
            <a:prstGeom prst="rect">
              <a:avLst/>
            </a:prstGeom>
          </p:spPr>
        </p:pic>
        <p:pic>
          <p:nvPicPr>
            <p:cNvPr id="22" name="Picture 21"/>
            <p:cNvPicPr>
              <a:picLocks noChangeAspect="1"/>
            </p:cNvPicPr>
            <p:nvPr/>
          </p:nvPicPr>
          <p:blipFill>
            <a:blip r:embed="rId3" cstate="print"/>
            <a:srcRect r="52717"/>
            <a:stretch>
              <a:fillRect/>
            </a:stretch>
          </p:blipFill>
          <p:spPr>
            <a:xfrm>
              <a:off x="15697200" y="7505700"/>
              <a:ext cx="1981200" cy="1251924"/>
            </a:xfrm>
            <a:prstGeom prst="rect">
              <a:avLst/>
            </a:prstGeom>
          </p:spPr>
        </p:pic>
      </p:grpSp>
    </p:spTree>
    <p:extLst>
      <p:ext uri="{BB962C8B-B14F-4D97-AF65-F5344CB8AC3E}">
        <p14:creationId xmlns:p14="http://schemas.microsoft.com/office/powerpoint/2010/main" val="20163081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8"/>
          <p:cNvGrpSpPr/>
          <p:nvPr/>
        </p:nvGrpSpPr>
        <p:grpSpPr>
          <a:xfrm>
            <a:off x="914400" y="-2628900"/>
            <a:ext cx="17907000" cy="14016101"/>
            <a:chOff x="0" y="0"/>
            <a:chExt cx="1913890" cy="1913890"/>
          </a:xfrm>
        </p:grpSpPr>
        <p:sp>
          <p:nvSpPr>
            <p:cNvPr id="16"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sp>
      </p:grpSp>
      <p:grpSp>
        <p:nvGrpSpPr>
          <p:cNvPr id="2" name="Group 2"/>
          <p:cNvGrpSpPr/>
          <p:nvPr/>
        </p:nvGrpSpPr>
        <p:grpSpPr>
          <a:xfrm rot="2206525">
            <a:off x="-10851289" y="-7572574"/>
            <a:ext cx="17202549" cy="17202549"/>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D16A61"/>
            </a:solidFill>
          </p:spPr>
        </p:sp>
      </p:grpSp>
      <p:grpSp>
        <p:nvGrpSpPr>
          <p:cNvPr id="4" name="Group 4"/>
          <p:cNvGrpSpPr/>
          <p:nvPr/>
        </p:nvGrpSpPr>
        <p:grpSpPr>
          <a:xfrm rot="2206525">
            <a:off x="-12010284" y="-7572574"/>
            <a:ext cx="17202549" cy="17202549"/>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A492"/>
            </a:solidFill>
          </p:spPr>
        </p:sp>
      </p:grpSp>
      <p:grpSp>
        <p:nvGrpSpPr>
          <p:cNvPr id="6" name="Group 6"/>
          <p:cNvGrpSpPr/>
          <p:nvPr/>
        </p:nvGrpSpPr>
        <p:grpSpPr>
          <a:xfrm rot="2206525">
            <a:off x="-9456533" y="-6221400"/>
            <a:ext cx="14016100" cy="14016100"/>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sp>
      </p:grpSp>
      <p:grpSp>
        <p:nvGrpSpPr>
          <p:cNvPr id="8" name="Group 8"/>
          <p:cNvGrpSpPr/>
          <p:nvPr/>
        </p:nvGrpSpPr>
        <p:grpSpPr>
          <a:xfrm rot="2206525">
            <a:off x="-10236085" y="-6827166"/>
            <a:ext cx="14016100" cy="14016100"/>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sp>
      </p:grpSp>
      <p:grpSp>
        <p:nvGrpSpPr>
          <p:cNvPr id="10" name="Group 10"/>
          <p:cNvGrpSpPr/>
          <p:nvPr/>
        </p:nvGrpSpPr>
        <p:grpSpPr>
          <a:xfrm>
            <a:off x="427530" y="343442"/>
            <a:ext cx="17432939" cy="9600116"/>
            <a:chOff x="0" y="0"/>
            <a:chExt cx="5475614" cy="3015357"/>
          </a:xfrm>
        </p:grpSpPr>
        <p:sp>
          <p:nvSpPr>
            <p:cNvPr id="11" name="Freeform 11"/>
            <p:cNvSpPr/>
            <p:nvPr/>
          </p:nvSpPr>
          <p:spPr>
            <a:xfrm>
              <a:off x="0" y="0"/>
              <a:ext cx="5475614" cy="3015356"/>
            </a:xfrm>
            <a:custGeom>
              <a:avLst/>
              <a:gdLst/>
              <a:ahLst/>
              <a:cxnLst/>
              <a:rect l="l" t="t" r="r" b="b"/>
              <a:pathLst>
                <a:path w="5475614" h="3015356">
                  <a:moveTo>
                    <a:pt x="0" y="0"/>
                  </a:moveTo>
                  <a:lnTo>
                    <a:pt x="5475614" y="0"/>
                  </a:lnTo>
                  <a:lnTo>
                    <a:pt x="5475614" y="3015356"/>
                  </a:lnTo>
                  <a:lnTo>
                    <a:pt x="0" y="3015356"/>
                  </a:lnTo>
                  <a:close/>
                </a:path>
              </a:pathLst>
            </a:custGeom>
            <a:solidFill>
              <a:srgbClr val="FFFFFF"/>
            </a:solidFill>
          </p:spPr>
        </p:sp>
      </p:grpSp>
      <p:sp>
        <p:nvSpPr>
          <p:cNvPr id="17" name="TextBox 16"/>
          <p:cNvSpPr txBox="1"/>
          <p:nvPr/>
        </p:nvSpPr>
        <p:spPr>
          <a:xfrm>
            <a:off x="2857500" y="647700"/>
            <a:ext cx="12573000" cy="2123658"/>
          </a:xfrm>
          <a:prstGeom prst="rect">
            <a:avLst/>
          </a:prstGeom>
          <a:noFill/>
        </p:spPr>
        <p:txBody>
          <a:bodyPr wrap="square" rtlCol="0">
            <a:spAutoFit/>
          </a:bodyPr>
          <a:lstStyle/>
          <a:p>
            <a:pPr algn="ctr"/>
            <a:r>
              <a:rPr lang="en-GB" sz="6600" b="1" dirty="0" smtClean="0">
                <a:solidFill>
                  <a:srgbClr val="3D558B"/>
                </a:solidFill>
                <a:latin typeface="Arial" panose="020B0604020202020204" pitchFamily="34" charset="0"/>
                <a:ea typeface="Calibri" panose="020F0502020204030204" pitchFamily="34" charset="0"/>
                <a:cs typeface="Arial" panose="020B0604020202020204" pitchFamily="34" charset="0"/>
              </a:rPr>
              <a:t>CA </a:t>
            </a:r>
            <a:r>
              <a:rPr lang="en-GB" sz="6600" b="1" dirty="0">
                <a:solidFill>
                  <a:srgbClr val="3D558B"/>
                </a:solidFill>
                <a:latin typeface="Arial" panose="020B0604020202020204" pitchFamily="34" charset="0"/>
                <a:ea typeface="Calibri" panose="020F0502020204030204" pitchFamily="34" charset="0"/>
                <a:cs typeface="Arial" panose="020B0604020202020204" pitchFamily="34" charset="0"/>
              </a:rPr>
              <a:t>Cornwall may be accessed in a number of </a:t>
            </a:r>
            <a:r>
              <a:rPr lang="en-GB" sz="6600" b="1" dirty="0" smtClean="0">
                <a:solidFill>
                  <a:srgbClr val="3D558B"/>
                </a:solidFill>
                <a:latin typeface="Arial" panose="020B0604020202020204" pitchFamily="34" charset="0"/>
                <a:ea typeface="Calibri" panose="020F0502020204030204" pitchFamily="34" charset="0"/>
                <a:cs typeface="Arial" panose="020B0604020202020204" pitchFamily="34" charset="0"/>
              </a:rPr>
              <a:t>ways</a:t>
            </a:r>
            <a:endParaRPr lang="en-GB" sz="6600" dirty="0">
              <a:solidFill>
                <a:srgbClr val="3D558B"/>
              </a:solidFill>
              <a:latin typeface="Arial" panose="020B0604020202020204" pitchFamily="34" charset="0"/>
              <a:ea typeface="Calibri" panose="020F0502020204030204" pitchFamily="34" charset="0"/>
              <a:cs typeface="Arial" panose="020B0604020202020204" pitchFamily="34" charset="0"/>
            </a:endParaRPr>
          </a:p>
        </p:txBody>
      </p:sp>
      <p:sp>
        <p:nvSpPr>
          <p:cNvPr id="18" name="TextBox 17"/>
          <p:cNvSpPr txBox="1"/>
          <p:nvPr/>
        </p:nvSpPr>
        <p:spPr>
          <a:xfrm>
            <a:off x="723900" y="2933700"/>
            <a:ext cx="16840200" cy="6883936"/>
          </a:xfrm>
          <a:prstGeom prst="rect">
            <a:avLst/>
          </a:prstGeom>
          <a:noFill/>
        </p:spPr>
        <p:txBody>
          <a:bodyPr wrap="square" rtlCol="0">
            <a:spAutoFit/>
          </a:bodyPr>
          <a:lstStyle/>
          <a:p>
            <a:pPr marL="342900" lvl="0" indent="-342900" algn="ctr">
              <a:lnSpc>
                <a:spcPct val="107000"/>
              </a:lnSpc>
            </a:pPr>
            <a:r>
              <a:rPr lang="en-GB" sz="4000" dirty="0" smtClean="0">
                <a:solidFill>
                  <a:srgbClr val="3D558B"/>
                </a:solidFill>
                <a:latin typeface="Arial" panose="020B0604020202020204" pitchFamily="34" charset="0"/>
                <a:ea typeface="Calibri" panose="020F0502020204030204" pitchFamily="34" charset="0"/>
                <a:cs typeface="Arial" panose="020B0604020202020204" pitchFamily="34" charset="0"/>
              </a:rPr>
              <a:t>By </a:t>
            </a:r>
            <a:r>
              <a:rPr lang="en-GB" sz="4000" dirty="0">
                <a:solidFill>
                  <a:srgbClr val="3D558B"/>
                </a:solidFill>
                <a:latin typeface="Arial" panose="020B0604020202020204" pitchFamily="34" charset="0"/>
                <a:ea typeface="Calibri" panose="020F0502020204030204" pitchFamily="34" charset="0"/>
                <a:cs typeface="Arial" panose="020B0604020202020204" pitchFamily="34" charset="0"/>
              </a:rPr>
              <a:t>texting the word </a:t>
            </a:r>
            <a:r>
              <a:rPr lang="en-GB" sz="4000" b="1" dirty="0">
                <a:solidFill>
                  <a:srgbClr val="3D558B"/>
                </a:solidFill>
                <a:latin typeface="Arial" panose="020B0604020202020204" pitchFamily="34" charset="0"/>
                <a:ea typeface="Calibri" panose="020F0502020204030204" pitchFamily="34" charset="0"/>
                <a:cs typeface="Arial" panose="020B0604020202020204" pitchFamily="34" charset="0"/>
              </a:rPr>
              <a:t>ADVICE</a:t>
            </a:r>
            <a:r>
              <a:rPr lang="en-GB" sz="4000" dirty="0">
                <a:solidFill>
                  <a:srgbClr val="3D558B"/>
                </a:solidFill>
                <a:latin typeface="Arial" panose="020B0604020202020204" pitchFamily="34" charset="0"/>
                <a:ea typeface="Calibri" panose="020F0502020204030204" pitchFamily="34" charset="0"/>
                <a:cs typeface="Arial" panose="020B0604020202020204" pitchFamily="34" charset="0"/>
              </a:rPr>
              <a:t> to 78866</a:t>
            </a:r>
          </a:p>
          <a:p>
            <a:pPr marL="342900" lvl="0" indent="-342900" algn="ctr">
              <a:lnSpc>
                <a:spcPct val="107000"/>
              </a:lnSpc>
            </a:pPr>
            <a:r>
              <a:rPr lang="en-GB" sz="4000" dirty="0">
                <a:solidFill>
                  <a:srgbClr val="3D558B"/>
                </a:solidFill>
                <a:latin typeface="Arial" panose="020B0604020202020204" pitchFamily="34" charset="0"/>
                <a:ea typeface="Calibri" panose="020F0502020204030204" pitchFamily="34" charset="0"/>
                <a:cs typeface="Arial" panose="020B0604020202020204" pitchFamily="34" charset="0"/>
              </a:rPr>
              <a:t>By calling 0800 1888848</a:t>
            </a:r>
          </a:p>
          <a:p>
            <a:pPr marL="342900" lvl="0" indent="-342900" algn="ctr">
              <a:lnSpc>
                <a:spcPct val="107000"/>
              </a:lnSpc>
              <a:spcAft>
                <a:spcPts val="800"/>
              </a:spcAft>
            </a:pPr>
            <a:r>
              <a:rPr lang="en-GB" sz="4000" dirty="0">
                <a:solidFill>
                  <a:srgbClr val="3D558B"/>
                </a:solidFill>
                <a:latin typeface="Arial" panose="020B0604020202020204" pitchFamily="34" charset="0"/>
                <a:ea typeface="Calibri" panose="020F0502020204030204" pitchFamily="34" charset="0"/>
                <a:cs typeface="Arial" panose="020B0604020202020204" pitchFamily="34" charset="0"/>
              </a:rPr>
              <a:t>Visiting </a:t>
            </a:r>
            <a:r>
              <a:rPr lang="en-GB" sz="4000" dirty="0">
                <a:solidFill>
                  <a:srgbClr val="3D558B"/>
                </a:solidFill>
                <a:latin typeface="Arial" panose="020B0604020202020204" pitchFamily="34" charset="0"/>
                <a:ea typeface="Calibri" panose="020F0502020204030204" pitchFamily="34" charset="0"/>
                <a:cs typeface="Arial" panose="020B0604020202020204" pitchFamily="34" charset="0"/>
                <a:hlinkClick r:id="rId2"/>
              </a:rPr>
              <a:t>www.citizensadvicecornwall.org.uk</a:t>
            </a:r>
            <a:r>
              <a:rPr lang="en-GB" sz="4000" dirty="0">
                <a:solidFill>
                  <a:srgbClr val="3D558B"/>
                </a:solidFill>
                <a:latin typeface="Arial" panose="020B0604020202020204" pitchFamily="34" charset="0"/>
                <a:ea typeface="Calibri" panose="020F0502020204030204" pitchFamily="34" charset="0"/>
                <a:cs typeface="Arial" panose="020B0604020202020204" pitchFamily="34" charset="0"/>
              </a:rPr>
              <a:t>  </a:t>
            </a:r>
            <a:endParaRPr lang="en-GB" sz="4000" dirty="0" smtClean="0">
              <a:solidFill>
                <a:srgbClr val="3D558B"/>
              </a:solidFill>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4000" b="1" dirty="0" smtClean="0">
                <a:solidFill>
                  <a:srgbClr val="3D558B"/>
                </a:solidFill>
                <a:latin typeface="Arial" panose="020B0604020202020204" pitchFamily="34" charset="0"/>
                <a:ea typeface="Calibri" panose="020F0502020204030204" pitchFamily="34" charset="0"/>
                <a:cs typeface="Arial" panose="020B0604020202020204" pitchFamily="34" charset="0"/>
              </a:rPr>
              <a:t>Advice </a:t>
            </a:r>
            <a:r>
              <a:rPr lang="en-GB" sz="4000" b="1" dirty="0">
                <a:solidFill>
                  <a:srgbClr val="3D558B"/>
                </a:solidFill>
                <a:latin typeface="Arial" panose="020B0604020202020204" pitchFamily="34" charset="0"/>
                <a:ea typeface="Calibri" panose="020F0502020204030204" pitchFamily="34" charset="0"/>
                <a:cs typeface="Arial" panose="020B0604020202020204" pitchFamily="34" charset="0"/>
              </a:rPr>
              <a:t>and support delivery options include</a:t>
            </a:r>
            <a:endParaRPr lang="en-GB" sz="4000" dirty="0">
              <a:solidFill>
                <a:srgbClr val="3D558B"/>
              </a:solidFill>
              <a:latin typeface="Arial" panose="020B0604020202020204" pitchFamily="34" charset="0"/>
              <a:ea typeface="Calibri" panose="020F0502020204030204" pitchFamily="34" charset="0"/>
              <a:cs typeface="Arial" panose="020B0604020202020204" pitchFamily="34" charset="0"/>
            </a:endParaRPr>
          </a:p>
          <a:p>
            <a:pPr marL="342900" lvl="0" indent="-342900" algn="ctr">
              <a:lnSpc>
                <a:spcPct val="107000"/>
              </a:lnSpc>
            </a:pPr>
            <a:r>
              <a:rPr lang="en-GB" sz="4000" dirty="0">
                <a:solidFill>
                  <a:srgbClr val="3D558B"/>
                </a:solidFill>
                <a:latin typeface="Arial" panose="020B0604020202020204" pitchFamily="34" charset="0"/>
                <a:ea typeface="Calibri" panose="020F0502020204030204" pitchFamily="34" charset="0"/>
                <a:cs typeface="Arial" panose="020B0604020202020204" pitchFamily="34" charset="0"/>
              </a:rPr>
              <a:t>Drop-in sessions across 9 offices in Cornwall (currently </a:t>
            </a:r>
            <a:r>
              <a:rPr lang="en-GB" sz="4000" dirty="0" smtClean="0">
                <a:solidFill>
                  <a:srgbClr val="3D558B"/>
                </a:solidFill>
                <a:latin typeface="Arial" panose="020B0604020202020204" pitchFamily="34" charset="0"/>
                <a:ea typeface="Calibri" panose="020F0502020204030204" pitchFamily="34" charset="0"/>
                <a:cs typeface="Arial" panose="020B0604020202020204" pitchFamily="34" charset="0"/>
              </a:rPr>
              <a:t>restricted because </a:t>
            </a:r>
            <a:r>
              <a:rPr lang="en-GB" sz="4000" dirty="0">
                <a:solidFill>
                  <a:srgbClr val="3D558B"/>
                </a:solidFill>
                <a:latin typeface="Arial" panose="020B0604020202020204" pitchFamily="34" charset="0"/>
                <a:ea typeface="Calibri" panose="020F0502020204030204" pitchFamily="34" charset="0"/>
                <a:cs typeface="Arial" panose="020B0604020202020204" pitchFamily="34" charset="0"/>
              </a:rPr>
              <a:t>of </a:t>
            </a:r>
            <a:r>
              <a:rPr lang="en-GB" sz="4000" dirty="0" err="1">
                <a:solidFill>
                  <a:srgbClr val="3D558B"/>
                </a:solidFill>
                <a:latin typeface="Arial" panose="020B0604020202020204" pitchFamily="34" charset="0"/>
                <a:ea typeface="Calibri" panose="020F0502020204030204" pitchFamily="34" charset="0"/>
                <a:cs typeface="Arial" panose="020B0604020202020204" pitchFamily="34" charset="0"/>
              </a:rPr>
              <a:t>Covid</a:t>
            </a:r>
            <a:r>
              <a:rPr lang="en-GB" sz="4000" dirty="0">
                <a:solidFill>
                  <a:srgbClr val="3D558B"/>
                </a:solidFill>
                <a:latin typeface="Arial" panose="020B0604020202020204" pitchFamily="34" charset="0"/>
                <a:ea typeface="Calibri" panose="020F0502020204030204" pitchFamily="34" charset="0"/>
                <a:cs typeface="Arial" panose="020B0604020202020204" pitchFamily="34" charset="0"/>
              </a:rPr>
              <a:t>)</a:t>
            </a:r>
          </a:p>
          <a:p>
            <a:pPr marL="342900" lvl="0" indent="-342900" algn="ctr">
              <a:lnSpc>
                <a:spcPct val="107000"/>
              </a:lnSpc>
            </a:pPr>
            <a:r>
              <a:rPr lang="en-GB" sz="4000" dirty="0">
                <a:solidFill>
                  <a:srgbClr val="3D558B"/>
                </a:solidFill>
                <a:latin typeface="Arial" panose="020B0604020202020204" pitchFamily="34" charset="0"/>
                <a:ea typeface="Calibri" panose="020F0502020204030204" pitchFamily="34" charset="0"/>
                <a:cs typeface="Arial" panose="020B0604020202020204" pitchFamily="34" charset="0"/>
              </a:rPr>
              <a:t>Face to Face (by appointment only)</a:t>
            </a:r>
          </a:p>
          <a:p>
            <a:pPr marL="342900" lvl="0" indent="-342900" algn="ctr">
              <a:lnSpc>
                <a:spcPct val="107000"/>
              </a:lnSpc>
            </a:pPr>
            <a:r>
              <a:rPr lang="en-GB" sz="4000" dirty="0">
                <a:solidFill>
                  <a:srgbClr val="3D558B"/>
                </a:solidFill>
                <a:latin typeface="Arial" panose="020B0604020202020204" pitchFamily="34" charset="0"/>
                <a:ea typeface="Calibri" panose="020F0502020204030204" pitchFamily="34" charset="0"/>
                <a:cs typeface="Arial" panose="020B0604020202020204" pitchFamily="34" charset="0"/>
              </a:rPr>
              <a:t>Telephone advice</a:t>
            </a:r>
          </a:p>
          <a:p>
            <a:pPr marL="342900" lvl="0" indent="-342900" algn="ctr">
              <a:lnSpc>
                <a:spcPct val="107000"/>
              </a:lnSpc>
            </a:pPr>
            <a:r>
              <a:rPr lang="en-GB" sz="4000" dirty="0" err="1">
                <a:solidFill>
                  <a:srgbClr val="3D558B"/>
                </a:solidFill>
                <a:latin typeface="Arial" panose="020B0604020202020204" pitchFamily="34" charset="0"/>
                <a:ea typeface="Calibri" panose="020F0502020204030204" pitchFamily="34" charset="0"/>
                <a:cs typeface="Arial" panose="020B0604020202020204" pitchFamily="34" charset="0"/>
              </a:rPr>
              <a:t>Webchat</a:t>
            </a:r>
            <a:r>
              <a:rPr lang="en-GB" sz="4000" dirty="0">
                <a:solidFill>
                  <a:srgbClr val="3D558B"/>
                </a:solidFill>
                <a:latin typeface="Arial" panose="020B0604020202020204" pitchFamily="34" charset="0"/>
                <a:ea typeface="Calibri" panose="020F0502020204030204" pitchFamily="34" charset="0"/>
                <a:cs typeface="Arial" panose="020B0604020202020204" pitchFamily="34" charset="0"/>
              </a:rPr>
              <a:t>/digital advice hubs</a:t>
            </a:r>
          </a:p>
          <a:p>
            <a:pPr marL="342900" lvl="0" indent="-342900" algn="ctr">
              <a:lnSpc>
                <a:spcPct val="107000"/>
              </a:lnSpc>
              <a:spcAft>
                <a:spcPts val="800"/>
              </a:spcAft>
            </a:pPr>
            <a:r>
              <a:rPr lang="en-GB" sz="4000" dirty="0">
                <a:solidFill>
                  <a:srgbClr val="3D558B"/>
                </a:solidFill>
                <a:latin typeface="Arial" panose="020B0604020202020204" pitchFamily="34" charset="0"/>
                <a:ea typeface="Calibri" panose="020F0502020204030204" pitchFamily="34" charset="0"/>
                <a:cs typeface="Arial" panose="020B0604020202020204" pitchFamily="34" charset="0"/>
              </a:rPr>
              <a:t>Video calls</a:t>
            </a:r>
          </a:p>
        </p:txBody>
      </p:sp>
      <p:grpSp>
        <p:nvGrpSpPr>
          <p:cNvPr id="20" name="Group 19"/>
          <p:cNvGrpSpPr/>
          <p:nvPr/>
        </p:nvGrpSpPr>
        <p:grpSpPr>
          <a:xfrm>
            <a:off x="15544800" y="7505700"/>
            <a:ext cx="2189593" cy="2318724"/>
            <a:chOff x="15544800" y="7505700"/>
            <a:chExt cx="2189593" cy="2318724"/>
          </a:xfrm>
        </p:grpSpPr>
        <p:pic>
          <p:nvPicPr>
            <p:cNvPr id="21" name="Picture 20"/>
            <p:cNvPicPr>
              <a:picLocks noChangeAspect="1"/>
            </p:cNvPicPr>
            <p:nvPr/>
          </p:nvPicPr>
          <p:blipFill>
            <a:blip r:embed="rId3" cstate="print"/>
            <a:srcRect l="47744"/>
            <a:stretch>
              <a:fillRect/>
            </a:stretch>
          </p:blipFill>
          <p:spPr>
            <a:xfrm>
              <a:off x="15544800" y="8572500"/>
              <a:ext cx="2189593" cy="1251924"/>
            </a:xfrm>
            <a:prstGeom prst="rect">
              <a:avLst/>
            </a:prstGeom>
          </p:spPr>
        </p:pic>
        <p:pic>
          <p:nvPicPr>
            <p:cNvPr id="22" name="Picture 21"/>
            <p:cNvPicPr>
              <a:picLocks noChangeAspect="1"/>
            </p:cNvPicPr>
            <p:nvPr/>
          </p:nvPicPr>
          <p:blipFill>
            <a:blip r:embed="rId3" cstate="print"/>
            <a:srcRect r="52717"/>
            <a:stretch>
              <a:fillRect/>
            </a:stretch>
          </p:blipFill>
          <p:spPr>
            <a:xfrm>
              <a:off x="15697200" y="7505700"/>
              <a:ext cx="1981200" cy="1251924"/>
            </a:xfrm>
            <a:prstGeom prst="rect">
              <a:avLst/>
            </a:prstGeom>
          </p:spPr>
        </p:pic>
      </p:grpSp>
    </p:spTree>
    <p:extLst>
      <p:ext uri="{BB962C8B-B14F-4D97-AF65-F5344CB8AC3E}">
        <p14:creationId xmlns:p14="http://schemas.microsoft.com/office/powerpoint/2010/main" val="17981372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8"/>
          <p:cNvGrpSpPr/>
          <p:nvPr/>
        </p:nvGrpSpPr>
        <p:grpSpPr>
          <a:xfrm>
            <a:off x="914400" y="-2628900"/>
            <a:ext cx="17907000" cy="14016101"/>
            <a:chOff x="0" y="0"/>
            <a:chExt cx="1913890" cy="1913890"/>
          </a:xfrm>
        </p:grpSpPr>
        <p:sp>
          <p:nvSpPr>
            <p:cNvPr id="18"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sp>
      </p:grpSp>
      <p:grpSp>
        <p:nvGrpSpPr>
          <p:cNvPr id="2" name="Group 2"/>
          <p:cNvGrpSpPr/>
          <p:nvPr/>
        </p:nvGrpSpPr>
        <p:grpSpPr>
          <a:xfrm rot="2206525">
            <a:off x="-10851289" y="-7572574"/>
            <a:ext cx="17202549" cy="17202549"/>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D16A61"/>
            </a:solidFill>
          </p:spPr>
        </p:sp>
      </p:grpSp>
      <p:grpSp>
        <p:nvGrpSpPr>
          <p:cNvPr id="4" name="Group 4"/>
          <p:cNvGrpSpPr/>
          <p:nvPr/>
        </p:nvGrpSpPr>
        <p:grpSpPr>
          <a:xfrm rot="2206525">
            <a:off x="-12010284" y="-7572574"/>
            <a:ext cx="17202549" cy="17202549"/>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A492"/>
            </a:solidFill>
          </p:spPr>
        </p:sp>
      </p:grpSp>
      <p:grpSp>
        <p:nvGrpSpPr>
          <p:cNvPr id="6" name="Group 6"/>
          <p:cNvGrpSpPr/>
          <p:nvPr/>
        </p:nvGrpSpPr>
        <p:grpSpPr>
          <a:xfrm rot="2206525">
            <a:off x="-9456533" y="-6221400"/>
            <a:ext cx="14016100" cy="14016100"/>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sp>
      </p:grpSp>
      <p:grpSp>
        <p:nvGrpSpPr>
          <p:cNvPr id="8" name="Group 8"/>
          <p:cNvGrpSpPr/>
          <p:nvPr/>
        </p:nvGrpSpPr>
        <p:grpSpPr>
          <a:xfrm rot="2206525">
            <a:off x="-10236085" y="-6827166"/>
            <a:ext cx="14016100" cy="14016100"/>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sp>
      </p:grpSp>
      <p:grpSp>
        <p:nvGrpSpPr>
          <p:cNvPr id="10" name="Group 10"/>
          <p:cNvGrpSpPr/>
          <p:nvPr/>
        </p:nvGrpSpPr>
        <p:grpSpPr>
          <a:xfrm>
            <a:off x="427530" y="343442"/>
            <a:ext cx="17432939" cy="9600116"/>
            <a:chOff x="0" y="0"/>
            <a:chExt cx="5475614" cy="3015357"/>
          </a:xfrm>
        </p:grpSpPr>
        <p:sp>
          <p:nvSpPr>
            <p:cNvPr id="11" name="Freeform 11"/>
            <p:cNvSpPr/>
            <p:nvPr/>
          </p:nvSpPr>
          <p:spPr>
            <a:xfrm>
              <a:off x="0" y="0"/>
              <a:ext cx="5475614" cy="3015356"/>
            </a:xfrm>
            <a:custGeom>
              <a:avLst/>
              <a:gdLst/>
              <a:ahLst/>
              <a:cxnLst/>
              <a:rect l="l" t="t" r="r" b="b"/>
              <a:pathLst>
                <a:path w="5475614" h="3015356">
                  <a:moveTo>
                    <a:pt x="0" y="0"/>
                  </a:moveTo>
                  <a:lnTo>
                    <a:pt x="5475614" y="0"/>
                  </a:lnTo>
                  <a:lnTo>
                    <a:pt x="5475614" y="3015356"/>
                  </a:lnTo>
                  <a:lnTo>
                    <a:pt x="0" y="3015356"/>
                  </a:lnTo>
                  <a:close/>
                </a:path>
              </a:pathLst>
            </a:custGeom>
            <a:solidFill>
              <a:srgbClr val="FFFFFF"/>
            </a:solidFill>
          </p:spPr>
        </p:sp>
      </p:grpSp>
      <p:grpSp>
        <p:nvGrpSpPr>
          <p:cNvPr id="23" name="Group 22"/>
          <p:cNvGrpSpPr/>
          <p:nvPr/>
        </p:nvGrpSpPr>
        <p:grpSpPr>
          <a:xfrm>
            <a:off x="2735572" y="641593"/>
            <a:ext cx="12816856" cy="9003814"/>
            <a:chOff x="661944" y="641593"/>
            <a:chExt cx="12816856" cy="9003814"/>
          </a:xfrm>
        </p:grpSpPr>
        <p:pic>
          <p:nvPicPr>
            <p:cNvPr id="15" name="Picture 14">
              <a:extLst>
                <a:ext uri="{FF2B5EF4-FFF2-40B4-BE49-F238E27FC236}">
                  <a16:creationId xmlns:a16="http://schemas.microsoft.com/office/drawing/2014/main" id="{9468524D-A290-4E5B-AC0A-57AED218F245}"/>
                </a:ext>
              </a:extLst>
            </p:cNvPr>
            <p:cNvPicPr>
              <a:picLocks noChangeAspect="1"/>
            </p:cNvPicPr>
            <p:nvPr/>
          </p:nvPicPr>
          <p:blipFill>
            <a:blip r:embed="rId2" cstate="print"/>
            <a:stretch>
              <a:fillRect/>
            </a:stretch>
          </p:blipFill>
          <p:spPr>
            <a:xfrm>
              <a:off x="661944" y="641593"/>
              <a:ext cx="6352546" cy="9003814"/>
            </a:xfrm>
            <a:prstGeom prst="rect">
              <a:avLst/>
            </a:prstGeom>
          </p:spPr>
        </p:pic>
        <p:pic>
          <p:nvPicPr>
            <p:cNvPr id="16" name="Picture 15">
              <a:extLst>
                <a:ext uri="{FF2B5EF4-FFF2-40B4-BE49-F238E27FC236}">
                  <a16:creationId xmlns:a16="http://schemas.microsoft.com/office/drawing/2014/main" id="{958EC689-81DB-4970-BBA8-ABC739741E1B}"/>
                </a:ext>
              </a:extLst>
            </p:cNvPr>
            <p:cNvPicPr>
              <a:picLocks noChangeAspect="1"/>
            </p:cNvPicPr>
            <p:nvPr/>
          </p:nvPicPr>
          <p:blipFill>
            <a:blip r:embed="rId3" cstate="print"/>
            <a:srcRect t="3072"/>
            <a:stretch>
              <a:fillRect/>
            </a:stretch>
          </p:blipFill>
          <p:spPr>
            <a:xfrm>
              <a:off x="7010400" y="664244"/>
              <a:ext cx="6468400" cy="8958512"/>
            </a:xfrm>
            <a:prstGeom prst="rect">
              <a:avLst/>
            </a:prstGeom>
          </p:spPr>
        </p:pic>
      </p:grpSp>
      <p:grpSp>
        <p:nvGrpSpPr>
          <p:cNvPr id="20" name="Group 19"/>
          <p:cNvGrpSpPr/>
          <p:nvPr/>
        </p:nvGrpSpPr>
        <p:grpSpPr>
          <a:xfrm>
            <a:off x="15544800" y="7505700"/>
            <a:ext cx="2189593" cy="2318724"/>
            <a:chOff x="15544800" y="7505700"/>
            <a:chExt cx="2189593" cy="2318724"/>
          </a:xfrm>
        </p:grpSpPr>
        <p:pic>
          <p:nvPicPr>
            <p:cNvPr id="21" name="Picture 20"/>
            <p:cNvPicPr>
              <a:picLocks noChangeAspect="1"/>
            </p:cNvPicPr>
            <p:nvPr/>
          </p:nvPicPr>
          <p:blipFill>
            <a:blip r:embed="rId4" cstate="print"/>
            <a:srcRect l="47744"/>
            <a:stretch>
              <a:fillRect/>
            </a:stretch>
          </p:blipFill>
          <p:spPr>
            <a:xfrm>
              <a:off x="15544800" y="8572500"/>
              <a:ext cx="2189593" cy="1251924"/>
            </a:xfrm>
            <a:prstGeom prst="rect">
              <a:avLst/>
            </a:prstGeom>
          </p:spPr>
        </p:pic>
        <p:pic>
          <p:nvPicPr>
            <p:cNvPr id="22" name="Picture 21"/>
            <p:cNvPicPr>
              <a:picLocks noChangeAspect="1"/>
            </p:cNvPicPr>
            <p:nvPr/>
          </p:nvPicPr>
          <p:blipFill>
            <a:blip r:embed="rId4" cstate="print"/>
            <a:srcRect r="52717"/>
            <a:stretch>
              <a:fillRect/>
            </a:stretch>
          </p:blipFill>
          <p:spPr>
            <a:xfrm>
              <a:off x="15697200" y="7505700"/>
              <a:ext cx="1981200" cy="1251924"/>
            </a:xfrm>
            <a:prstGeom prst="rect">
              <a:avLst/>
            </a:prstGeom>
          </p:spPr>
        </p:pic>
      </p:grpSp>
    </p:spTree>
    <p:extLst>
      <p:ext uri="{BB962C8B-B14F-4D97-AF65-F5344CB8AC3E}">
        <p14:creationId xmlns:p14="http://schemas.microsoft.com/office/powerpoint/2010/main" val="1253309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8"/>
          <p:cNvGrpSpPr/>
          <p:nvPr/>
        </p:nvGrpSpPr>
        <p:grpSpPr>
          <a:xfrm>
            <a:off x="914400" y="-2628900"/>
            <a:ext cx="17907000" cy="14016101"/>
            <a:chOff x="0" y="0"/>
            <a:chExt cx="1913890" cy="1913890"/>
          </a:xfrm>
        </p:grpSpPr>
        <p:sp>
          <p:nvSpPr>
            <p:cNvPr id="20"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sp>
      </p:grpSp>
      <p:grpSp>
        <p:nvGrpSpPr>
          <p:cNvPr id="2" name="Group 2"/>
          <p:cNvGrpSpPr/>
          <p:nvPr/>
        </p:nvGrpSpPr>
        <p:grpSpPr>
          <a:xfrm rot="2206525">
            <a:off x="-10851289" y="-7572574"/>
            <a:ext cx="17202549" cy="17202549"/>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D16A61"/>
            </a:solidFill>
          </p:spPr>
        </p:sp>
      </p:grpSp>
      <p:grpSp>
        <p:nvGrpSpPr>
          <p:cNvPr id="4" name="Group 4"/>
          <p:cNvGrpSpPr/>
          <p:nvPr/>
        </p:nvGrpSpPr>
        <p:grpSpPr>
          <a:xfrm rot="2206525">
            <a:off x="-12010284" y="-7572574"/>
            <a:ext cx="17202549" cy="17202549"/>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A492"/>
            </a:solidFill>
          </p:spPr>
        </p:sp>
      </p:grpSp>
      <p:grpSp>
        <p:nvGrpSpPr>
          <p:cNvPr id="6" name="Group 6"/>
          <p:cNvGrpSpPr/>
          <p:nvPr/>
        </p:nvGrpSpPr>
        <p:grpSpPr>
          <a:xfrm rot="2206525">
            <a:off x="-9456533" y="-6221400"/>
            <a:ext cx="14016100" cy="14016100"/>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sp>
      </p:grpSp>
      <p:grpSp>
        <p:nvGrpSpPr>
          <p:cNvPr id="8" name="Group 8"/>
          <p:cNvGrpSpPr/>
          <p:nvPr/>
        </p:nvGrpSpPr>
        <p:grpSpPr>
          <a:xfrm rot="2206525">
            <a:off x="-10236085" y="-6827166"/>
            <a:ext cx="14016100" cy="14016100"/>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sp>
      </p:grpSp>
      <p:grpSp>
        <p:nvGrpSpPr>
          <p:cNvPr id="10" name="Group 10"/>
          <p:cNvGrpSpPr/>
          <p:nvPr/>
        </p:nvGrpSpPr>
        <p:grpSpPr>
          <a:xfrm>
            <a:off x="427530" y="343442"/>
            <a:ext cx="17432939" cy="9600116"/>
            <a:chOff x="0" y="0"/>
            <a:chExt cx="5475614" cy="3015357"/>
          </a:xfrm>
        </p:grpSpPr>
        <p:sp>
          <p:nvSpPr>
            <p:cNvPr id="11" name="Freeform 11"/>
            <p:cNvSpPr/>
            <p:nvPr/>
          </p:nvSpPr>
          <p:spPr>
            <a:xfrm>
              <a:off x="0" y="0"/>
              <a:ext cx="5475614" cy="3015356"/>
            </a:xfrm>
            <a:custGeom>
              <a:avLst/>
              <a:gdLst/>
              <a:ahLst/>
              <a:cxnLst/>
              <a:rect l="l" t="t" r="r" b="b"/>
              <a:pathLst>
                <a:path w="5475614" h="3015356">
                  <a:moveTo>
                    <a:pt x="0" y="0"/>
                  </a:moveTo>
                  <a:lnTo>
                    <a:pt x="5475614" y="0"/>
                  </a:lnTo>
                  <a:lnTo>
                    <a:pt x="5475614" y="3015356"/>
                  </a:lnTo>
                  <a:lnTo>
                    <a:pt x="0" y="3015356"/>
                  </a:lnTo>
                  <a:close/>
                </a:path>
              </a:pathLst>
            </a:custGeom>
            <a:solidFill>
              <a:srgbClr val="FFFFFF"/>
            </a:solidFill>
          </p:spPr>
        </p:sp>
      </p:grpSp>
      <p:sp>
        <p:nvSpPr>
          <p:cNvPr id="18" name="TextBox 17"/>
          <p:cNvSpPr txBox="1"/>
          <p:nvPr/>
        </p:nvSpPr>
        <p:spPr>
          <a:xfrm>
            <a:off x="609600" y="2142679"/>
            <a:ext cx="4267200" cy="6001643"/>
          </a:xfrm>
          <a:prstGeom prst="rect">
            <a:avLst/>
          </a:prstGeom>
          <a:noFill/>
        </p:spPr>
        <p:txBody>
          <a:bodyPr wrap="square" rtlCol="0" anchor="ctr">
            <a:spAutoFit/>
          </a:bodyPr>
          <a:lstStyle/>
          <a:p>
            <a:pPr marL="285750" indent="-285750" algn="ctr"/>
            <a:r>
              <a:rPr lang="en-GB" sz="4800" dirty="0" smtClean="0">
                <a:solidFill>
                  <a:srgbClr val="3D558B"/>
                </a:solidFill>
                <a:latin typeface="Arial" panose="020B0604020202020204" pitchFamily="34" charset="0"/>
                <a:cs typeface="Arial" panose="020B0604020202020204" pitchFamily="34" charset="0"/>
              </a:rPr>
              <a:t>I </a:t>
            </a:r>
            <a:r>
              <a:rPr lang="en-GB" sz="4800" dirty="0">
                <a:solidFill>
                  <a:srgbClr val="3D558B"/>
                </a:solidFill>
                <a:latin typeface="Arial" panose="020B0604020202020204" pitchFamily="34" charset="0"/>
                <a:cs typeface="Arial" panose="020B0604020202020204" pitchFamily="34" charset="0"/>
              </a:rPr>
              <a:t>suddenly have no </a:t>
            </a:r>
            <a:r>
              <a:rPr lang="en-GB" sz="4800" dirty="0" smtClean="0">
                <a:solidFill>
                  <a:srgbClr val="3D558B"/>
                </a:solidFill>
                <a:latin typeface="Arial" panose="020B0604020202020204" pitchFamily="34" charset="0"/>
                <a:cs typeface="Arial" panose="020B0604020202020204" pitchFamily="34" charset="0"/>
              </a:rPr>
              <a:t>money</a:t>
            </a:r>
          </a:p>
          <a:p>
            <a:pPr marL="285750" indent="-285750" algn="ctr"/>
            <a:endParaRPr lang="en-GB" sz="4800" dirty="0">
              <a:solidFill>
                <a:srgbClr val="3D558B"/>
              </a:solidFill>
              <a:latin typeface="Arial" panose="020B0604020202020204" pitchFamily="34" charset="0"/>
              <a:cs typeface="Arial" panose="020B0604020202020204" pitchFamily="34" charset="0"/>
            </a:endParaRPr>
          </a:p>
          <a:p>
            <a:pPr marL="285750" indent="-285750" algn="ctr"/>
            <a:r>
              <a:rPr lang="en-GB" sz="4800" dirty="0">
                <a:solidFill>
                  <a:srgbClr val="3D558B"/>
                </a:solidFill>
                <a:latin typeface="Arial" panose="020B0604020202020204" pitchFamily="34" charset="0"/>
                <a:cs typeface="Arial" panose="020B0604020202020204" pitchFamily="34" charset="0"/>
              </a:rPr>
              <a:t>I am waiting on a benefit </a:t>
            </a:r>
            <a:r>
              <a:rPr lang="en-GB" sz="4800" dirty="0" smtClean="0">
                <a:solidFill>
                  <a:srgbClr val="3D558B"/>
                </a:solidFill>
                <a:latin typeface="Arial" panose="020B0604020202020204" pitchFamily="34" charset="0"/>
                <a:cs typeface="Arial" panose="020B0604020202020204" pitchFamily="34" charset="0"/>
              </a:rPr>
              <a:t>payment/ decision</a:t>
            </a:r>
          </a:p>
        </p:txBody>
      </p:sp>
      <p:grpSp>
        <p:nvGrpSpPr>
          <p:cNvPr id="21" name="Group 20"/>
          <p:cNvGrpSpPr/>
          <p:nvPr/>
        </p:nvGrpSpPr>
        <p:grpSpPr>
          <a:xfrm>
            <a:off x="4836998" y="369703"/>
            <a:ext cx="8614004" cy="9547594"/>
            <a:chOff x="682396" y="369703"/>
            <a:chExt cx="8614004" cy="9547594"/>
          </a:xfrm>
        </p:grpSpPr>
        <p:pic>
          <p:nvPicPr>
            <p:cNvPr id="15" name="Picture 14">
              <a:extLst>
                <a:ext uri="{FF2B5EF4-FFF2-40B4-BE49-F238E27FC236}">
                  <a16:creationId xmlns:a16="http://schemas.microsoft.com/office/drawing/2014/main" id="{5E546D58-8166-474F-8B1D-5FC384BFCF30}"/>
                </a:ext>
              </a:extLst>
            </p:cNvPr>
            <p:cNvPicPr>
              <a:picLocks noChangeAspect="1"/>
            </p:cNvPicPr>
            <p:nvPr/>
          </p:nvPicPr>
          <p:blipFill>
            <a:blip r:embed="rId3" cstate="print"/>
            <a:srcRect t="1024"/>
            <a:stretch>
              <a:fillRect/>
            </a:stretch>
          </p:blipFill>
          <p:spPr>
            <a:xfrm>
              <a:off x="682396" y="369703"/>
              <a:ext cx="4456780" cy="9547594"/>
            </a:xfrm>
            <a:prstGeom prst="rect">
              <a:avLst/>
            </a:prstGeom>
          </p:spPr>
        </p:pic>
        <p:pic>
          <p:nvPicPr>
            <p:cNvPr id="16" name="Picture 15">
              <a:extLst>
                <a:ext uri="{FF2B5EF4-FFF2-40B4-BE49-F238E27FC236}">
                  <a16:creationId xmlns:a16="http://schemas.microsoft.com/office/drawing/2014/main" id="{D12547CE-0818-426F-BC3C-E91E53554981}"/>
                </a:ext>
              </a:extLst>
            </p:cNvPr>
            <p:cNvPicPr>
              <a:picLocks noChangeAspect="1"/>
            </p:cNvPicPr>
            <p:nvPr/>
          </p:nvPicPr>
          <p:blipFill>
            <a:blip r:embed="rId4" cstate="print"/>
            <a:srcRect l="2732" t="1607" r="2516" b="1638"/>
            <a:stretch>
              <a:fillRect/>
            </a:stretch>
          </p:blipFill>
          <p:spPr>
            <a:xfrm>
              <a:off x="5181600" y="381000"/>
              <a:ext cx="4114800" cy="9525000"/>
            </a:xfrm>
            <a:prstGeom prst="rect">
              <a:avLst/>
            </a:prstGeom>
          </p:spPr>
        </p:pic>
      </p:grpSp>
      <p:grpSp>
        <p:nvGrpSpPr>
          <p:cNvPr id="22" name="Group 21"/>
          <p:cNvGrpSpPr/>
          <p:nvPr/>
        </p:nvGrpSpPr>
        <p:grpSpPr>
          <a:xfrm>
            <a:off x="15544800" y="7505700"/>
            <a:ext cx="2189593" cy="2318724"/>
            <a:chOff x="15544800" y="7505700"/>
            <a:chExt cx="2189593" cy="2318724"/>
          </a:xfrm>
        </p:grpSpPr>
        <p:pic>
          <p:nvPicPr>
            <p:cNvPr id="23" name="Picture 22"/>
            <p:cNvPicPr>
              <a:picLocks noChangeAspect="1"/>
            </p:cNvPicPr>
            <p:nvPr/>
          </p:nvPicPr>
          <p:blipFill>
            <a:blip r:embed="rId5" cstate="print"/>
            <a:srcRect l="47744"/>
            <a:stretch>
              <a:fillRect/>
            </a:stretch>
          </p:blipFill>
          <p:spPr>
            <a:xfrm>
              <a:off x="15544800" y="8572500"/>
              <a:ext cx="2189593" cy="1251924"/>
            </a:xfrm>
            <a:prstGeom prst="rect">
              <a:avLst/>
            </a:prstGeom>
          </p:spPr>
        </p:pic>
        <p:pic>
          <p:nvPicPr>
            <p:cNvPr id="24" name="Picture 23"/>
            <p:cNvPicPr>
              <a:picLocks noChangeAspect="1"/>
            </p:cNvPicPr>
            <p:nvPr/>
          </p:nvPicPr>
          <p:blipFill>
            <a:blip r:embed="rId5" cstate="print"/>
            <a:srcRect r="52717"/>
            <a:stretch>
              <a:fillRect/>
            </a:stretch>
          </p:blipFill>
          <p:spPr>
            <a:xfrm>
              <a:off x="15697200" y="7505700"/>
              <a:ext cx="1981200" cy="1251924"/>
            </a:xfrm>
            <a:prstGeom prst="rect">
              <a:avLst/>
            </a:prstGeom>
          </p:spPr>
        </p:pic>
      </p:grpSp>
      <p:sp>
        <p:nvSpPr>
          <p:cNvPr id="27" name="Rectangle 26"/>
          <p:cNvSpPr/>
          <p:nvPr/>
        </p:nvSpPr>
        <p:spPr>
          <a:xfrm>
            <a:off x="13944600" y="2881343"/>
            <a:ext cx="3429000" cy="4524315"/>
          </a:xfrm>
          <a:prstGeom prst="rect">
            <a:avLst/>
          </a:prstGeom>
        </p:spPr>
        <p:txBody>
          <a:bodyPr wrap="square">
            <a:spAutoFit/>
          </a:bodyPr>
          <a:lstStyle/>
          <a:p>
            <a:pPr algn="ctr"/>
            <a:r>
              <a:rPr lang="en-GB" sz="4800" dirty="0" smtClean="0">
                <a:solidFill>
                  <a:srgbClr val="3D558B"/>
                </a:solidFill>
                <a:latin typeface="Arial" pitchFamily="34" charset="0"/>
                <a:cs typeface="Arial" pitchFamily="34" charset="0"/>
              </a:rPr>
              <a:t>My money doesn’t stretch far enough</a:t>
            </a:r>
          </a:p>
          <a:p>
            <a:pPr algn="ctr"/>
            <a:endParaRPr lang="en-GB" sz="4800" dirty="0" smtClean="0">
              <a:solidFill>
                <a:srgbClr val="3D558B"/>
              </a:solidFill>
              <a:latin typeface="Arial" pitchFamily="34" charset="0"/>
              <a:cs typeface="Arial" pitchFamily="34" charset="0"/>
            </a:endParaRPr>
          </a:p>
          <a:p>
            <a:pPr algn="ctr"/>
            <a:r>
              <a:rPr lang="en-GB" sz="4800" dirty="0" smtClean="0">
                <a:solidFill>
                  <a:srgbClr val="3D558B"/>
                </a:solidFill>
                <a:latin typeface="Arial" pitchFamily="34" charset="0"/>
                <a:cs typeface="Arial" pitchFamily="34" charset="0"/>
              </a:rPr>
              <a:t>I have debt</a:t>
            </a:r>
            <a:endParaRPr lang="en-GB" sz="4800" dirty="0">
              <a:solidFill>
                <a:srgbClr val="3D558B"/>
              </a:solidFill>
              <a:latin typeface="Arial" pitchFamily="34" charset="0"/>
              <a:cs typeface="Arial" pitchFamily="34" charset="0"/>
            </a:endParaRPr>
          </a:p>
        </p:txBody>
      </p:sp>
    </p:spTree>
    <p:extLst>
      <p:ext uri="{BB962C8B-B14F-4D97-AF65-F5344CB8AC3E}">
        <p14:creationId xmlns:p14="http://schemas.microsoft.com/office/powerpoint/2010/main" val="19760342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084A3"/>
        </a:solidFill>
        <a:effectLst/>
      </p:bgPr>
    </p:bg>
    <p:spTree>
      <p:nvGrpSpPr>
        <p:cNvPr id="1" name=""/>
        <p:cNvGrpSpPr/>
        <p:nvPr/>
      </p:nvGrpSpPr>
      <p:grpSpPr>
        <a:xfrm>
          <a:off x="0" y="0"/>
          <a:ext cx="0" cy="0"/>
          <a:chOff x="0" y="0"/>
          <a:chExt cx="0" cy="0"/>
        </a:xfrm>
      </p:grpSpPr>
      <p:grpSp>
        <p:nvGrpSpPr>
          <p:cNvPr id="2" name="Group 2"/>
          <p:cNvGrpSpPr/>
          <p:nvPr/>
        </p:nvGrpSpPr>
        <p:grpSpPr>
          <a:xfrm rot="2206525">
            <a:off x="-10851289" y="-7572574"/>
            <a:ext cx="17202549" cy="17202549"/>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D16A61"/>
            </a:solidFill>
          </p:spPr>
        </p:sp>
      </p:grpSp>
      <p:grpSp>
        <p:nvGrpSpPr>
          <p:cNvPr id="4" name="Group 4"/>
          <p:cNvGrpSpPr/>
          <p:nvPr/>
        </p:nvGrpSpPr>
        <p:grpSpPr>
          <a:xfrm rot="2206525">
            <a:off x="-12010284" y="-7572574"/>
            <a:ext cx="17202549" cy="17202549"/>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A492"/>
            </a:solidFill>
          </p:spPr>
        </p:sp>
      </p:grpSp>
      <p:grpSp>
        <p:nvGrpSpPr>
          <p:cNvPr id="6" name="Group 6"/>
          <p:cNvGrpSpPr/>
          <p:nvPr/>
        </p:nvGrpSpPr>
        <p:grpSpPr>
          <a:xfrm rot="2206525">
            <a:off x="-9456533" y="-6221400"/>
            <a:ext cx="14016100" cy="14016100"/>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sp>
      </p:grpSp>
      <p:grpSp>
        <p:nvGrpSpPr>
          <p:cNvPr id="8" name="Group 8"/>
          <p:cNvGrpSpPr/>
          <p:nvPr/>
        </p:nvGrpSpPr>
        <p:grpSpPr>
          <a:xfrm rot="2206525">
            <a:off x="-10236085" y="-6827166"/>
            <a:ext cx="14016100" cy="14016100"/>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sp>
      </p:grpSp>
      <p:grpSp>
        <p:nvGrpSpPr>
          <p:cNvPr id="10" name="Group 10"/>
          <p:cNvGrpSpPr/>
          <p:nvPr/>
        </p:nvGrpSpPr>
        <p:grpSpPr>
          <a:xfrm>
            <a:off x="427530" y="343442"/>
            <a:ext cx="17432939" cy="9600116"/>
            <a:chOff x="0" y="0"/>
            <a:chExt cx="5475614" cy="3015357"/>
          </a:xfrm>
        </p:grpSpPr>
        <p:sp>
          <p:nvSpPr>
            <p:cNvPr id="11" name="Freeform 11"/>
            <p:cNvSpPr/>
            <p:nvPr/>
          </p:nvSpPr>
          <p:spPr>
            <a:xfrm>
              <a:off x="0" y="0"/>
              <a:ext cx="5475614" cy="3015356"/>
            </a:xfrm>
            <a:custGeom>
              <a:avLst/>
              <a:gdLst/>
              <a:ahLst/>
              <a:cxnLst/>
              <a:rect l="l" t="t" r="r" b="b"/>
              <a:pathLst>
                <a:path w="5475614" h="3015356">
                  <a:moveTo>
                    <a:pt x="0" y="0"/>
                  </a:moveTo>
                  <a:lnTo>
                    <a:pt x="5475614" y="0"/>
                  </a:lnTo>
                  <a:lnTo>
                    <a:pt x="5475614" y="3015356"/>
                  </a:lnTo>
                  <a:lnTo>
                    <a:pt x="0" y="3015356"/>
                  </a:lnTo>
                  <a:close/>
                </a:path>
              </a:pathLst>
            </a:custGeom>
            <a:solidFill>
              <a:srgbClr val="FFFFFF"/>
            </a:solidFill>
          </p:spPr>
        </p:sp>
      </p:grpSp>
      <p:sp>
        <p:nvSpPr>
          <p:cNvPr id="17" name="TextBox 16"/>
          <p:cNvSpPr txBox="1"/>
          <p:nvPr/>
        </p:nvSpPr>
        <p:spPr>
          <a:xfrm>
            <a:off x="539752" y="668413"/>
            <a:ext cx="17449800" cy="2554545"/>
          </a:xfrm>
          <a:prstGeom prst="rect">
            <a:avLst/>
          </a:prstGeom>
          <a:noFill/>
        </p:spPr>
        <p:txBody>
          <a:bodyPr wrap="square" rtlCol="0">
            <a:spAutoFit/>
          </a:bodyPr>
          <a:lstStyle/>
          <a:p>
            <a:pPr algn="ctr"/>
            <a:r>
              <a:rPr lang="en-GB" sz="8000" b="1" dirty="0" smtClean="0">
                <a:solidFill>
                  <a:srgbClr val="3D558B"/>
                </a:solidFill>
                <a:latin typeface="Arial" pitchFamily="34" charset="0"/>
                <a:cs typeface="Arial" pitchFamily="34" charset="0"/>
              </a:rPr>
              <a:t>Guiding Principles</a:t>
            </a:r>
          </a:p>
          <a:p>
            <a:pPr algn="ctr"/>
            <a:endParaRPr lang="en-GB" sz="8000" b="1" dirty="0">
              <a:solidFill>
                <a:srgbClr val="3D558B"/>
              </a:solidFill>
              <a:latin typeface="Arial" pitchFamily="34" charset="0"/>
              <a:cs typeface="Arial" pitchFamily="34" charset="0"/>
            </a:endParaRPr>
          </a:p>
        </p:txBody>
      </p:sp>
      <p:sp>
        <p:nvSpPr>
          <p:cNvPr id="18" name="TextBox 17"/>
          <p:cNvSpPr txBox="1"/>
          <p:nvPr/>
        </p:nvSpPr>
        <p:spPr>
          <a:xfrm>
            <a:off x="2667000" y="2095500"/>
            <a:ext cx="13944600" cy="7540526"/>
          </a:xfrm>
          <a:prstGeom prst="rect">
            <a:avLst/>
          </a:prstGeom>
          <a:noFill/>
        </p:spPr>
        <p:txBody>
          <a:bodyPr wrap="square" rtlCol="0">
            <a:spAutoFit/>
          </a:bodyPr>
          <a:lstStyle/>
          <a:p>
            <a:r>
              <a:rPr lang="en-GB" sz="5400" dirty="0" smtClean="0">
                <a:solidFill>
                  <a:srgbClr val="3D558B"/>
                </a:solidFill>
              </a:rPr>
              <a:t>Brief introductions</a:t>
            </a:r>
          </a:p>
          <a:p>
            <a:endParaRPr lang="en-GB" sz="4000" dirty="0">
              <a:solidFill>
                <a:srgbClr val="3D558B"/>
              </a:solidFill>
            </a:endParaRPr>
          </a:p>
          <a:p>
            <a:r>
              <a:rPr lang="en-GB" sz="5400" dirty="0">
                <a:solidFill>
                  <a:srgbClr val="3D558B"/>
                </a:solidFill>
              </a:rPr>
              <a:t>Cameras – on or off, whatever </a:t>
            </a:r>
            <a:r>
              <a:rPr lang="en-GB" sz="5400" dirty="0" smtClean="0">
                <a:solidFill>
                  <a:srgbClr val="3D558B"/>
                </a:solidFill>
              </a:rPr>
              <a:t>works </a:t>
            </a:r>
            <a:r>
              <a:rPr lang="en-GB" sz="5400" dirty="0">
                <a:solidFill>
                  <a:srgbClr val="3D558B"/>
                </a:solidFill>
              </a:rPr>
              <a:t>best for </a:t>
            </a:r>
            <a:r>
              <a:rPr lang="en-GB" sz="5400" dirty="0" smtClean="0">
                <a:solidFill>
                  <a:srgbClr val="3D558B"/>
                </a:solidFill>
              </a:rPr>
              <a:t>you</a:t>
            </a:r>
          </a:p>
          <a:p>
            <a:endParaRPr lang="en-GB" sz="4000" dirty="0">
              <a:solidFill>
                <a:srgbClr val="3D558B"/>
              </a:solidFill>
            </a:endParaRPr>
          </a:p>
          <a:p>
            <a:r>
              <a:rPr lang="en-GB" sz="5400" dirty="0">
                <a:solidFill>
                  <a:srgbClr val="3D558B"/>
                </a:solidFill>
              </a:rPr>
              <a:t>Microphones on mute please </a:t>
            </a:r>
            <a:endParaRPr lang="en-GB" sz="5400" dirty="0" smtClean="0">
              <a:solidFill>
                <a:srgbClr val="3D558B"/>
              </a:solidFill>
            </a:endParaRPr>
          </a:p>
          <a:p>
            <a:r>
              <a:rPr lang="en-GB" sz="5400" dirty="0" smtClean="0">
                <a:solidFill>
                  <a:srgbClr val="3D558B"/>
                </a:solidFill>
              </a:rPr>
              <a:t>(unless </a:t>
            </a:r>
            <a:r>
              <a:rPr lang="en-GB" sz="5400" dirty="0">
                <a:solidFill>
                  <a:srgbClr val="3D558B"/>
                </a:solidFill>
              </a:rPr>
              <a:t>you are </a:t>
            </a:r>
            <a:r>
              <a:rPr lang="en-GB" sz="5400" dirty="0" smtClean="0">
                <a:solidFill>
                  <a:srgbClr val="3D558B"/>
                </a:solidFill>
              </a:rPr>
              <a:t>speaking)</a:t>
            </a:r>
          </a:p>
          <a:p>
            <a:endParaRPr lang="en-GB" sz="4000" dirty="0">
              <a:solidFill>
                <a:srgbClr val="3D558B"/>
              </a:solidFill>
            </a:endParaRPr>
          </a:p>
          <a:p>
            <a:r>
              <a:rPr lang="en-GB" sz="5400" dirty="0">
                <a:solidFill>
                  <a:srgbClr val="3D558B"/>
                </a:solidFill>
              </a:rPr>
              <a:t>Raise your hand to ask a question </a:t>
            </a:r>
          </a:p>
          <a:p>
            <a:endParaRPr lang="en-GB" sz="4000" dirty="0">
              <a:solidFill>
                <a:srgbClr val="3D558B"/>
              </a:solidFill>
            </a:endParaRPr>
          </a:p>
          <a:p>
            <a:r>
              <a:rPr lang="en-GB" sz="5400" dirty="0">
                <a:solidFill>
                  <a:srgbClr val="3D558B"/>
                </a:solidFill>
              </a:rPr>
              <a:t>Use the chat to interact (if you can) </a:t>
            </a:r>
          </a:p>
        </p:txBody>
      </p:sp>
      <p:pic>
        <p:nvPicPr>
          <p:cNvPr id="15" name="Picture 14"/>
          <p:cNvPicPr/>
          <p:nvPr/>
        </p:nvPicPr>
        <p:blipFill>
          <a:blip r:embed="rId2" cstate="print"/>
          <a:srcRect/>
          <a:stretch>
            <a:fillRect/>
          </a:stretch>
        </p:blipFill>
        <p:spPr bwMode="auto">
          <a:xfrm>
            <a:off x="914400" y="3543300"/>
            <a:ext cx="1116335" cy="921643"/>
          </a:xfrm>
          <a:prstGeom prst="rect">
            <a:avLst/>
          </a:prstGeom>
          <a:noFill/>
          <a:ln w="9525">
            <a:noFill/>
            <a:miter lim="800000"/>
            <a:headEnd/>
            <a:tailEnd/>
          </a:ln>
        </p:spPr>
      </p:pic>
      <p:pic>
        <p:nvPicPr>
          <p:cNvPr id="16" name="Picture 15"/>
          <p:cNvPicPr/>
          <p:nvPr/>
        </p:nvPicPr>
        <p:blipFill>
          <a:blip r:embed="rId3" cstate="print"/>
          <a:srcRect/>
          <a:stretch>
            <a:fillRect/>
          </a:stretch>
        </p:blipFill>
        <p:spPr bwMode="auto">
          <a:xfrm>
            <a:off x="838200" y="5219700"/>
            <a:ext cx="1283174" cy="1306226"/>
          </a:xfrm>
          <a:prstGeom prst="rect">
            <a:avLst/>
          </a:prstGeom>
          <a:noFill/>
          <a:ln w="9525">
            <a:noFill/>
            <a:miter lim="800000"/>
            <a:headEnd/>
            <a:tailEnd/>
          </a:ln>
        </p:spPr>
      </p:pic>
      <p:pic>
        <p:nvPicPr>
          <p:cNvPr id="20" name="Picture 19"/>
          <p:cNvPicPr/>
          <p:nvPr/>
        </p:nvPicPr>
        <p:blipFill>
          <a:blip r:embed="rId4" cstate="print"/>
          <a:srcRect/>
          <a:stretch>
            <a:fillRect/>
          </a:stretch>
        </p:blipFill>
        <p:spPr bwMode="auto">
          <a:xfrm>
            <a:off x="653802" y="7295874"/>
            <a:ext cx="1860798" cy="819426"/>
          </a:xfrm>
          <a:prstGeom prst="rect">
            <a:avLst/>
          </a:prstGeom>
          <a:noFill/>
          <a:ln w="9525">
            <a:noFill/>
            <a:miter lim="800000"/>
            <a:headEnd/>
            <a:tailEnd/>
          </a:ln>
        </p:spPr>
      </p:pic>
      <p:pic>
        <p:nvPicPr>
          <p:cNvPr id="21" name="Picture 20"/>
          <p:cNvPicPr>
            <a:picLocks noChangeAspect="1" noChangeArrowheads="1"/>
          </p:cNvPicPr>
          <p:nvPr/>
        </p:nvPicPr>
        <p:blipFill>
          <a:blip r:embed="rId5" cstate="print"/>
          <a:srcRect/>
          <a:stretch>
            <a:fillRect/>
          </a:stretch>
        </p:blipFill>
        <p:spPr bwMode="auto">
          <a:xfrm rot="545920">
            <a:off x="769109" y="8459210"/>
            <a:ext cx="1552022" cy="1177136"/>
          </a:xfrm>
          <a:prstGeom prst="rect">
            <a:avLst/>
          </a:prstGeom>
          <a:noFill/>
          <a:ln w="9525">
            <a:noFill/>
            <a:miter lim="800000"/>
            <a:headEnd/>
            <a:tailEnd/>
          </a:ln>
        </p:spPr>
      </p:pic>
      <p:pic>
        <p:nvPicPr>
          <p:cNvPr id="22" name="Picture 21"/>
          <p:cNvPicPr/>
          <p:nvPr/>
        </p:nvPicPr>
        <p:blipFill>
          <a:blip r:embed="rId6" cstate="print"/>
          <a:srcRect/>
          <a:stretch>
            <a:fillRect/>
          </a:stretch>
        </p:blipFill>
        <p:spPr bwMode="auto">
          <a:xfrm>
            <a:off x="838200" y="2095500"/>
            <a:ext cx="1274406" cy="1212308"/>
          </a:xfrm>
          <a:prstGeom prst="rect">
            <a:avLst/>
          </a:prstGeom>
          <a:noFill/>
          <a:ln w="9525">
            <a:noFill/>
            <a:miter lim="800000"/>
            <a:headEnd/>
            <a:tailEnd/>
          </a:ln>
        </p:spPr>
      </p:pic>
      <p:grpSp>
        <p:nvGrpSpPr>
          <p:cNvPr id="25" name="Group 24"/>
          <p:cNvGrpSpPr/>
          <p:nvPr/>
        </p:nvGrpSpPr>
        <p:grpSpPr>
          <a:xfrm>
            <a:off x="15544800" y="7505700"/>
            <a:ext cx="2189593" cy="2318724"/>
            <a:chOff x="15544800" y="7505700"/>
            <a:chExt cx="2189593" cy="2318724"/>
          </a:xfrm>
        </p:grpSpPr>
        <p:pic>
          <p:nvPicPr>
            <p:cNvPr id="19" name="Picture 18"/>
            <p:cNvPicPr>
              <a:picLocks noChangeAspect="1"/>
            </p:cNvPicPr>
            <p:nvPr/>
          </p:nvPicPr>
          <p:blipFill>
            <a:blip r:embed="rId7" cstate="print"/>
            <a:srcRect l="47744"/>
            <a:stretch>
              <a:fillRect/>
            </a:stretch>
          </p:blipFill>
          <p:spPr>
            <a:xfrm>
              <a:off x="15544800" y="8572500"/>
              <a:ext cx="2189593" cy="1251924"/>
            </a:xfrm>
            <a:prstGeom prst="rect">
              <a:avLst/>
            </a:prstGeom>
          </p:spPr>
        </p:pic>
        <p:pic>
          <p:nvPicPr>
            <p:cNvPr id="24" name="Picture 23"/>
            <p:cNvPicPr>
              <a:picLocks noChangeAspect="1"/>
            </p:cNvPicPr>
            <p:nvPr/>
          </p:nvPicPr>
          <p:blipFill>
            <a:blip r:embed="rId7" cstate="print"/>
            <a:srcRect r="52717"/>
            <a:stretch>
              <a:fillRect/>
            </a:stretch>
          </p:blipFill>
          <p:spPr>
            <a:xfrm>
              <a:off x="15697200" y="7505700"/>
              <a:ext cx="1981200" cy="1251924"/>
            </a:xfrm>
            <a:prstGeom prst="rect">
              <a:avLst/>
            </a:prstGeom>
          </p:spPr>
        </p:pic>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8"/>
          <p:cNvGrpSpPr/>
          <p:nvPr/>
        </p:nvGrpSpPr>
        <p:grpSpPr>
          <a:xfrm>
            <a:off x="914400" y="-2628900"/>
            <a:ext cx="17907000" cy="14016101"/>
            <a:chOff x="0" y="0"/>
            <a:chExt cx="1913890" cy="1913890"/>
          </a:xfrm>
        </p:grpSpPr>
        <p:sp>
          <p:nvSpPr>
            <p:cNvPr id="16"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sp>
      </p:grpSp>
      <p:grpSp>
        <p:nvGrpSpPr>
          <p:cNvPr id="2" name="Group 2"/>
          <p:cNvGrpSpPr/>
          <p:nvPr/>
        </p:nvGrpSpPr>
        <p:grpSpPr>
          <a:xfrm rot="2206525">
            <a:off x="-10851289" y="-7572574"/>
            <a:ext cx="17202549" cy="17202549"/>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D16A61"/>
            </a:solidFill>
          </p:spPr>
        </p:sp>
      </p:grpSp>
      <p:grpSp>
        <p:nvGrpSpPr>
          <p:cNvPr id="4" name="Group 4"/>
          <p:cNvGrpSpPr/>
          <p:nvPr/>
        </p:nvGrpSpPr>
        <p:grpSpPr>
          <a:xfrm rot="2206525">
            <a:off x="-12010284" y="-7572574"/>
            <a:ext cx="17202549" cy="17202549"/>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A492"/>
            </a:solidFill>
          </p:spPr>
        </p:sp>
      </p:grpSp>
      <p:grpSp>
        <p:nvGrpSpPr>
          <p:cNvPr id="6" name="Group 6"/>
          <p:cNvGrpSpPr/>
          <p:nvPr/>
        </p:nvGrpSpPr>
        <p:grpSpPr>
          <a:xfrm rot="2206525">
            <a:off x="-9456533" y="-6221400"/>
            <a:ext cx="14016100" cy="14016100"/>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sp>
      </p:grpSp>
      <p:grpSp>
        <p:nvGrpSpPr>
          <p:cNvPr id="8" name="Group 8"/>
          <p:cNvGrpSpPr/>
          <p:nvPr/>
        </p:nvGrpSpPr>
        <p:grpSpPr>
          <a:xfrm rot="2206525">
            <a:off x="-10236085" y="-6827166"/>
            <a:ext cx="14016100" cy="14016100"/>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sp>
      </p:grpSp>
      <p:grpSp>
        <p:nvGrpSpPr>
          <p:cNvPr id="10" name="Group 10"/>
          <p:cNvGrpSpPr/>
          <p:nvPr/>
        </p:nvGrpSpPr>
        <p:grpSpPr>
          <a:xfrm>
            <a:off x="427530" y="343442"/>
            <a:ext cx="17432939" cy="9600116"/>
            <a:chOff x="0" y="0"/>
            <a:chExt cx="5475614" cy="3015357"/>
          </a:xfrm>
        </p:grpSpPr>
        <p:sp>
          <p:nvSpPr>
            <p:cNvPr id="11" name="Freeform 11"/>
            <p:cNvSpPr/>
            <p:nvPr/>
          </p:nvSpPr>
          <p:spPr>
            <a:xfrm>
              <a:off x="0" y="0"/>
              <a:ext cx="5475614" cy="3015356"/>
            </a:xfrm>
            <a:custGeom>
              <a:avLst/>
              <a:gdLst/>
              <a:ahLst/>
              <a:cxnLst/>
              <a:rect l="l" t="t" r="r" b="b"/>
              <a:pathLst>
                <a:path w="5475614" h="3015356">
                  <a:moveTo>
                    <a:pt x="0" y="0"/>
                  </a:moveTo>
                  <a:lnTo>
                    <a:pt x="5475614" y="0"/>
                  </a:lnTo>
                  <a:lnTo>
                    <a:pt x="5475614" y="3015356"/>
                  </a:lnTo>
                  <a:lnTo>
                    <a:pt x="0" y="3015356"/>
                  </a:lnTo>
                  <a:close/>
                </a:path>
              </a:pathLst>
            </a:custGeom>
            <a:solidFill>
              <a:srgbClr val="FFFFFF"/>
            </a:solidFill>
          </p:spPr>
        </p:sp>
      </p:grpSp>
      <p:pic>
        <p:nvPicPr>
          <p:cNvPr id="15" name="Picture 14">
            <a:extLst>
              <a:ext uri="{FF2B5EF4-FFF2-40B4-BE49-F238E27FC236}">
                <a16:creationId xmlns:a16="http://schemas.microsoft.com/office/drawing/2014/main" id="{A2BA420C-7031-47A9-B144-6229B596B154}"/>
              </a:ext>
            </a:extLst>
          </p:cNvPr>
          <p:cNvPicPr>
            <a:picLocks noChangeAspect="1"/>
          </p:cNvPicPr>
          <p:nvPr/>
        </p:nvPicPr>
        <p:blipFill>
          <a:blip r:embed="rId2" cstate="print"/>
          <a:stretch>
            <a:fillRect/>
          </a:stretch>
        </p:blipFill>
        <p:spPr>
          <a:xfrm>
            <a:off x="4561175" y="349958"/>
            <a:ext cx="9165650" cy="9549398"/>
          </a:xfrm>
          <a:prstGeom prst="rect">
            <a:avLst/>
          </a:prstGeom>
        </p:spPr>
      </p:pic>
      <p:grpSp>
        <p:nvGrpSpPr>
          <p:cNvPr id="17" name="Group 16"/>
          <p:cNvGrpSpPr/>
          <p:nvPr/>
        </p:nvGrpSpPr>
        <p:grpSpPr>
          <a:xfrm>
            <a:off x="15544800" y="7505700"/>
            <a:ext cx="2189593" cy="2318724"/>
            <a:chOff x="15544800" y="7505700"/>
            <a:chExt cx="2189593" cy="2318724"/>
          </a:xfrm>
        </p:grpSpPr>
        <p:pic>
          <p:nvPicPr>
            <p:cNvPr id="18" name="Picture 17"/>
            <p:cNvPicPr>
              <a:picLocks noChangeAspect="1"/>
            </p:cNvPicPr>
            <p:nvPr/>
          </p:nvPicPr>
          <p:blipFill>
            <a:blip r:embed="rId3" cstate="print"/>
            <a:srcRect l="47744"/>
            <a:stretch>
              <a:fillRect/>
            </a:stretch>
          </p:blipFill>
          <p:spPr>
            <a:xfrm>
              <a:off x="15544800" y="8572500"/>
              <a:ext cx="2189593" cy="1251924"/>
            </a:xfrm>
            <a:prstGeom prst="rect">
              <a:avLst/>
            </a:prstGeom>
          </p:spPr>
        </p:pic>
        <p:pic>
          <p:nvPicPr>
            <p:cNvPr id="20" name="Picture 19"/>
            <p:cNvPicPr>
              <a:picLocks noChangeAspect="1"/>
            </p:cNvPicPr>
            <p:nvPr/>
          </p:nvPicPr>
          <p:blipFill>
            <a:blip r:embed="rId3" cstate="print"/>
            <a:srcRect r="52717"/>
            <a:stretch>
              <a:fillRect/>
            </a:stretch>
          </p:blipFill>
          <p:spPr>
            <a:xfrm>
              <a:off x="15697200" y="7505700"/>
              <a:ext cx="1981200" cy="1251924"/>
            </a:xfrm>
            <a:prstGeom prst="rect">
              <a:avLst/>
            </a:prstGeom>
          </p:spPr>
        </p:pic>
      </p:grpSp>
    </p:spTree>
    <p:extLst>
      <p:ext uri="{BB962C8B-B14F-4D97-AF65-F5344CB8AC3E}">
        <p14:creationId xmlns:p14="http://schemas.microsoft.com/office/powerpoint/2010/main" val="22297362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8"/>
          <p:cNvGrpSpPr/>
          <p:nvPr/>
        </p:nvGrpSpPr>
        <p:grpSpPr>
          <a:xfrm>
            <a:off x="914400" y="-2628900"/>
            <a:ext cx="17907000" cy="14016101"/>
            <a:chOff x="0" y="0"/>
            <a:chExt cx="1913890" cy="1913890"/>
          </a:xfrm>
        </p:grpSpPr>
        <p:sp>
          <p:nvSpPr>
            <p:cNvPr id="15"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sp>
      </p:grpSp>
      <p:grpSp>
        <p:nvGrpSpPr>
          <p:cNvPr id="2" name="Group 2"/>
          <p:cNvGrpSpPr/>
          <p:nvPr/>
        </p:nvGrpSpPr>
        <p:grpSpPr>
          <a:xfrm rot="2206525">
            <a:off x="-10851289" y="-7572574"/>
            <a:ext cx="17202549" cy="17202549"/>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D16A61"/>
            </a:solidFill>
          </p:spPr>
        </p:sp>
      </p:grpSp>
      <p:grpSp>
        <p:nvGrpSpPr>
          <p:cNvPr id="4" name="Group 4"/>
          <p:cNvGrpSpPr/>
          <p:nvPr/>
        </p:nvGrpSpPr>
        <p:grpSpPr>
          <a:xfrm rot="2206525">
            <a:off x="-12010284" y="-7572574"/>
            <a:ext cx="17202549" cy="17202549"/>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A492"/>
            </a:solidFill>
          </p:spPr>
        </p:sp>
      </p:grpSp>
      <p:grpSp>
        <p:nvGrpSpPr>
          <p:cNvPr id="6" name="Group 6"/>
          <p:cNvGrpSpPr/>
          <p:nvPr/>
        </p:nvGrpSpPr>
        <p:grpSpPr>
          <a:xfrm rot="2206525">
            <a:off x="-9456533" y="-6221400"/>
            <a:ext cx="14016100" cy="14016100"/>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sp>
      </p:grpSp>
      <p:grpSp>
        <p:nvGrpSpPr>
          <p:cNvPr id="8" name="Group 8"/>
          <p:cNvGrpSpPr/>
          <p:nvPr/>
        </p:nvGrpSpPr>
        <p:grpSpPr>
          <a:xfrm rot="2206525">
            <a:off x="-10236085" y="-6827166"/>
            <a:ext cx="14016100" cy="14016100"/>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sp>
      </p:grpSp>
      <p:grpSp>
        <p:nvGrpSpPr>
          <p:cNvPr id="10" name="Group 10"/>
          <p:cNvGrpSpPr/>
          <p:nvPr/>
        </p:nvGrpSpPr>
        <p:grpSpPr>
          <a:xfrm>
            <a:off x="427530" y="343442"/>
            <a:ext cx="17432939" cy="9600116"/>
            <a:chOff x="0" y="0"/>
            <a:chExt cx="5475614" cy="3015357"/>
          </a:xfrm>
        </p:grpSpPr>
        <p:sp>
          <p:nvSpPr>
            <p:cNvPr id="11" name="Freeform 11"/>
            <p:cNvSpPr/>
            <p:nvPr/>
          </p:nvSpPr>
          <p:spPr>
            <a:xfrm>
              <a:off x="0" y="0"/>
              <a:ext cx="5475614" cy="3015356"/>
            </a:xfrm>
            <a:custGeom>
              <a:avLst/>
              <a:gdLst/>
              <a:ahLst/>
              <a:cxnLst/>
              <a:rect l="l" t="t" r="r" b="b"/>
              <a:pathLst>
                <a:path w="5475614" h="3015356">
                  <a:moveTo>
                    <a:pt x="0" y="0"/>
                  </a:moveTo>
                  <a:lnTo>
                    <a:pt x="5475614" y="0"/>
                  </a:lnTo>
                  <a:lnTo>
                    <a:pt x="5475614" y="3015356"/>
                  </a:lnTo>
                  <a:lnTo>
                    <a:pt x="0" y="3015356"/>
                  </a:lnTo>
                  <a:close/>
                </a:path>
              </a:pathLst>
            </a:custGeom>
            <a:solidFill>
              <a:srgbClr val="FFFFFF"/>
            </a:solidFill>
          </p:spPr>
        </p:sp>
      </p:grpSp>
      <p:pic>
        <p:nvPicPr>
          <p:cNvPr id="20" name="Picture 19">
            <a:extLst>
              <a:ext uri="{FF2B5EF4-FFF2-40B4-BE49-F238E27FC236}">
                <a16:creationId xmlns:a16="http://schemas.microsoft.com/office/drawing/2014/main" id="{3222A090-C437-417A-A544-1D60B05BBBE3}"/>
              </a:ext>
            </a:extLst>
          </p:cNvPr>
          <p:cNvPicPr>
            <a:picLocks noChangeAspect="1"/>
          </p:cNvPicPr>
          <p:nvPr/>
        </p:nvPicPr>
        <p:blipFill>
          <a:blip r:embed="rId2" cstate="print"/>
          <a:srcRect t="781" b="869"/>
          <a:stretch>
            <a:fillRect/>
          </a:stretch>
        </p:blipFill>
        <p:spPr>
          <a:xfrm>
            <a:off x="4390448" y="381000"/>
            <a:ext cx="9507104" cy="9525000"/>
          </a:xfrm>
          <a:prstGeom prst="rect">
            <a:avLst/>
          </a:prstGeom>
        </p:spPr>
      </p:pic>
      <p:grpSp>
        <p:nvGrpSpPr>
          <p:cNvPr id="16" name="Group 15"/>
          <p:cNvGrpSpPr/>
          <p:nvPr/>
        </p:nvGrpSpPr>
        <p:grpSpPr>
          <a:xfrm>
            <a:off x="15544800" y="7505700"/>
            <a:ext cx="2189593" cy="2318724"/>
            <a:chOff x="15544800" y="7505700"/>
            <a:chExt cx="2189593" cy="2318724"/>
          </a:xfrm>
        </p:grpSpPr>
        <p:pic>
          <p:nvPicPr>
            <p:cNvPr id="17" name="Picture 16"/>
            <p:cNvPicPr>
              <a:picLocks noChangeAspect="1"/>
            </p:cNvPicPr>
            <p:nvPr/>
          </p:nvPicPr>
          <p:blipFill>
            <a:blip r:embed="rId3" cstate="print"/>
            <a:srcRect l="47744"/>
            <a:stretch>
              <a:fillRect/>
            </a:stretch>
          </p:blipFill>
          <p:spPr>
            <a:xfrm>
              <a:off x="15544800" y="8572500"/>
              <a:ext cx="2189593" cy="1251924"/>
            </a:xfrm>
            <a:prstGeom prst="rect">
              <a:avLst/>
            </a:prstGeom>
          </p:spPr>
        </p:pic>
        <p:pic>
          <p:nvPicPr>
            <p:cNvPr id="18" name="Picture 17"/>
            <p:cNvPicPr>
              <a:picLocks noChangeAspect="1"/>
            </p:cNvPicPr>
            <p:nvPr/>
          </p:nvPicPr>
          <p:blipFill>
            <a:blip r:embed="rId3" cstate="print"/>
            <a:srcRect r="52717"/>
            <a:stretch>
              <a:fillRect/>
            </a:stretch>
          </p:blipFill>
          <p:spPr>
            <a:xfrm>
              <a:off x="15697200" y="7505700"/>
              <a:ext cx="1981200" cy="1251924"/>
            </a:xfrm>
            <a:prstGeom prst="rect">
              <a:avLst/>
            </a:prstGeom>
          </p:spPr>
        </p:pic>
      </p:grpSp>
    </p:spTree>
    <p:extLst>
      <p:ext uri="{BB962C8B-B14F-4D97-AF65-F5344CB8AC3E}">
        <p14:creationId xmlns:p14="http://schemas.microsoft.com/office/powerpoint/2010/main" val="29283975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8"/>
          <p:cNvGrpSpPr/>
          <p:nvPr/>
        </p:nvGrpSpPr>
        <p:grpSpPr>
          <a:xfrm>
            <a:off x="914400" y="-2628900"/>
            <a:ext cx="17907000" cy="14016101"/>
            <a:chOff x="0" y="0"/>
            <a:chExt cx="1913890" cy="1913890"/>
          </a:xfrm>
        </p:grpSpPr>
        <p:sp>
          <p:nvSpPr>
            <p:cNvPr id="16"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sp>
      </p:grpSp>
      <p:grpSp>
        <p:nvGrpSpPr>
          <p:cNvPr id="2" name="Group 2"/>
          <p:cNvGrpSpPr/>
          <p:nvPr/>
        </p:nvGrpSpPr>
        <p:grpSpPr>
          <a:xfrm rot="2206525">
            <a:off x="-10851289" y="-7572574"/>
            <a:ext cx="17202549" cy="17202549"/>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D16A61"/>
            </a:solidFill>
          </p:spPr>
        </p:sp>
      </p:grpSp>
      <p:grpSp>
        <p:nvGrpSpPr>
          <p:cNvPr id="4" name="Group 4"/>
          <p:cNvGrpSpPr/>
          <p:nvPr/>
        </p:nvGrpSpPr>
        <p:grpSpPr>
          <a:xfrm rot="2206525">
            <a:off x="-12010284" y="-7572574"/>
            <a:ext cx="17202549" cy="17202549"/>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A492"/>
            </a:solidFill>
          </p:spPr>
        </p:sp>
      </p:grpSp>
      <p:grpSp>
        <p:nvGrpSpPr>
          <p:cNvPr id="6" name="Group 6"/>
          <p:cNvGrpSpPr/>
          <p:nvPr/>
        </p:nvGrpSpPr>
        <p:grpSpPr>
          <a:xfrm rot="2206525">
            <a:off x="-9456533" y="-6221400"/>
            <a:ext cx="14016100" cy="14016100"/>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sp>
      </p:grpSp>
      <p:grpSp>
        <p:nvGrpSpPr>
          <p:cNvPr id="8" name="Group 8"/>
          <p:cNvGrpSpPr/>
          <p:nvPr/>
        </p:nvGrpSpPr>
        <p:grpSpPr>
          <a:xfrm rot="2206525">
            <a:off x="-10236085" y="-6827166"/>
            <a:ext cx="14016100" cy="14016100"/>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sp>
      </p:grpSp>
      <p:grpSp>
        <p:nvGrpSpPr>
          <p:cNvPr id="10" name="Group 10"/>
          <p:cNvGrpSpPr/>
          <p:nvPr/>
        </p:nvGrpSpPr>
        <p:grpSpPr>
          <a:xfrm>
            <a:off x="427530" y="343442"/>
            <a:ext cx="17432939" cy="9600116"/>
            <a:chOff x="0" y="0"/>
            <a:chExt cx="5475614" cy="3015357"/>
          </a:xfrm>
        </p:grpSpPr>
        <p:sp>
          <p:nvSpPr>
            <p:cNvPr id="11" name="Freeform 11"/>
            <p:cNvSpPr/>
            <p:nvPr/>
          </p:nvSpPr>
          <p:spPr>
            <a:xfrm>
              <a:off x="0" y="0"/>
              <a:ext cx="5475614" cy="3015356"/>
            </a:xfrm>
            <a:custGeom>
              <a:avLst/>
              <a:gdLst/>
              <a:ahLst/>
              <a:cxnLst/>
              <a:rect l="l" t="t" r="r" b="b"/>
              <a:pathLst>
                <a:path w="5475614" h="3015356">
                  <a:moveTo>
                    <a:pt x="0" y="0"/>
                  </a:moveTo>
                  <a:lnTo>
                    <a:pt x="5475614" y="0"/>
                  </a:lnTo>
                  <a:lnTo>
                    <a:pt x="5475614" y="3015356"/>
                  </a:lnTo>
                  <a:lnTo>
                    <a:pt x="0" y="3015356"/>
                  </a:lnTo>
                  <a:close/>
                </a:path>
              </a:pathLst>
            </a:custGeom>
            <a:solidFill>
              <a:srgbClr val="FFFFFF"/>
            </a:solidFill>
          </p:spPr>
        </p:sp>
      </p:grpSp>
      <p:sp>
        <p:nvSpPr>
          <p:cNvPr id="17" name="TextBox 16"/>
          <p:cNvSpPr txBox="1"/>
          <p:nvPr/>
        </p:nvSpPr>
        <p:spPr>
          <a:xfrm>
            <a:off x="381000" y="723900"/>
            <a:ext cx="17449800" cy="3416320"/>
          </a:xfrm>
          <a:prstGeom prst="rect">
            <a:avLst/>
          </a:prstGeom>
          <a:noFill/>
        </p:spPr>
        <p:txBody>
          <a:bodyPr wrap="square" rtlCol="0">
            <a:spAutoFit/>
          </a:bodyPr>
          <a:lstStyle/>
          <a:p>
            <a:pPr algn="ctr"/>
            <a:r>
              <a:rPr lang="en-GB" sz="7200" dirty="0" smtClean="0">
                <a:solidFill>
                  <a:srgbClr val="3D558B"/>
                </a:solidFill>
                <a:latin typeface="Arial" panose="020B0604020202020204" pitchFamily="34" charset="0"/>
                <a:cs typeface="Arial" panose="020B0604020202020204" pitchFamily="34" charset="0"/>
              </a:rPr>
              <a:t>How </a:t>
            </a:r>
            <a:r>
              <a:rPr lang="en-GB" sz="7200" dirty="0">
                <a:solidFill>
                  <a:srgbClr val="3D558B"/>
                </a:solidFill>
                <a:latin typeface="Arial" panose="020B0604020202020204" pitchFamily="34" charset="0"/>
                <a:cs typeface="Arial" panose="020B0604020202020204" pitchFamily="34" charset="0"/>
              </a:rPr>
              <a:t>to access </a:t>
            </a:r>
            <a:r>
              <a:rPr lang="en-GB" sz="7200" dirty="0" smtClean="0">
                <a:solidFill>
                  <a:srgbClr val="3D558B"/>
                </a:solidFill>
                <a:latin typeface="Arial" panose="020B0604020202020204" pitchFamily="34" charset="0"/>
                <a:cs typeface="Arial" panose="020B0604020202020204" pitchFamily="34" charset="0"/>
              </a:rPr>
              <a:t>the </a:t>
            </a:r>
          </a:p>
          <a:p>
            <a:pPr algn="ctr"/>
            <a:r>
              <a:rPr lang="en-GB" sz="7200" dirty="0" smtClean="0">
                <a:solidFill>
                  <a:srgbClr val="3D558B"/>
                </a:solidFill>
                <a:latin typeface="Arial" panose="020B0604020202020204" pitchFamily="34" charset="0"/>
                <a:cs typeface="Arial" panose="020B0604020202020204" pitchFamily="34" charset="0"/>
              </a:rPr>
              <a:t>‘Cornwall: Worrying About </a:t>
            </a:r>
            <a:r>
              <a:rPr lang="en-GB" sz="7200" dirty="0">
                <a:solidFill>
                  <a:srgbClr val="3D558B"/>
                </a:solidFill>
                <a:latin typeface="Arial" panose="020B0604020202020204" pitchFamily="34" charset="0"/>
                <a:cs typeface="Arial" panose="020B0604020202020204" pitchFamily="34" charset="0"/>
              </a:rPr>
              <a:t>Money?’ leaflets</a:t>
            </a:r>
            <a:r>
              <a:rPr lang="en-GB" sz="7200" dirty="0" smtClean="0">
                <a:solidFill>
                  <a:srgbClr val="3D558B"/>
                </a:solidFill>
                <a:latin typeface="Arial" panose="020B0604020202020204" pitchFamily="34" charset="0"/>
                <a:cs typeface="Arial" panose="020B0604020202020204" pitchFamily="34" charset="0"/>
              </a:rPr>
              <a:t>?</a:t>
            </a:r>
            <a:endParaRPr lang="en-GB" sz="7200" dirty="0">
              <a:solidFill>
                <a:srgbClr val="3D558B"/>
              </a:solidFill>
              <a:latin typeface="Arial" panose="020B0604020202020204" pitchFamily="34" charset="0"/>
              <a:cs typeface="Arial" panose="020B0604020202020204" pitchFamily="34" charset="0"/>
            </a:endParaRPr>
          </a:p>
        </p:txBody>
      </p:sp>
      <p:sp>
        <p:nvSpPr>
          <p:cNvPr id="18" name="TextBox 17"/>
          <p:cNvSpPr txBox="1"/>
          <p:nvPr/>
        </p:nvSpPr>
        <p:spPr>
          <a:xfrm>
            <a:off x="571500" y="3681330"/>
            <a:ext cx="17145000" cy="4708981"/>
          </a:xfrm>
          <a:prstGeom prst="rect">
            <a:avLst/>
          </a:prstGeom>
          <a:noFill/>
        </p:spPr>
        <p:txBody>
          <a:bodyPr wrap="square" rtlCol="0">
            <a:spAutoFit/>
          </a:bodyPr>
          <a:lstStyle/>
          <a:p>
            <a:pPr algn="ctr"/>
            <a:endParaRPr lang="en-GB" sz="5000" dirty="0" smtClean="0">
              <a:latin typeface="Arial" panose="020B0604020202020204" pitchFamily="34" charset="0"/>
              <a:cs typeface="Arial" panose="020B0604020202020204" pitchFamily="34" charset="0"/>
              <a:hlinkClick r:id="rId2"/>
            </a:endParaRPr>
          </a:p>
          <a:p>
            <a:pPr algn="ctr"/>
            <a:r>
              <a:rPr lang="en-GB" sz="5000" dirty="0" smtClean="0">
                <a:latin typeface="Arial" panose="020B0604020202020204" pitchFamily="34" charset="0"/>
                <a:cs typeface="Arial" panose="020B0604020202020204" pitchFamily="34" charset="0"/>
                <a:hlinkClick r:id="rId2"/>
              </a:rPr>
              <a:t>https</a:t>
            </a:r>
            <a:r>
              <a:rPr lang="en-GB" sz="5000" dirty="0">
                <a:latin typeface="Arial" panose="020B0604020202020204" pitchFamily="34" charset="0"/>
                <a:cs typeface="Arial" panose="020B0604020202020204" pitchFamily="34" charset="0"/>
                <a:hlinkClick r:id="rId2"/>
              </a:rPr>
              <a:t>://</a:t>
            </a:r>
            <a:r>
              <a:rPr lang="en-GB" sz="5000" dirty="0" smtClean="0">
                <a:latin typeface="Arial" panose="020B0604020202020204" pitchFamily="34" charset="0"/>
                <a:cs typeface="Arial" panose="020B0604020202020204" pitchFamily="34" charset="0"/>
                <a:hlinkClick r:id="rId2"/>
              </a:rPr>
              <a:t>www.foodaidnetwork.org.uk/cash-first-leaflets</a:t>
            </a:r>
            <a:endParaRPr lang="en-GB" sz="5000" dirty="0" smtClean="0">
              <a:latin typeface="Arial" panose="020B0604020202020204" pitchFamily="34" charset="0"/>
              <a:cs typeface="Arial" panose="020B0604020202020204" pitchFamily="34" charset="0"/>
            </a:endParaRPr>
          </a:p>
          <a:p>
            <a:pPr algn="ctr"/>
            <a:endParaRPr lang="en-GB" sz="5000" dirty="0" smtClean="0">
              <a:latin typeface="Arial" panose="020B0604020202020204" pitchFamily="34" charset="0"/>
              <a:cs typeface="Arial" panose="020B0604020202020204" pitchFamily="34" charset="0"/>
            </a:endParaRPr>
          </a:p>
          <a:p>
            <a:pPr algn="ctr"/>
            <a:r>
              <a:rPr lang="en-GB" sz="5000" dirty="0" smtClean="0">
                <a:solidFill>
                  <a:srgbClr val="3D558B"/>
                </a:solidFill>
                <a:latin typeface="Arial" panose="020B0604020202020204" pitchFamily="34" charset="0"/>
                <a:cs typeface="Arial" panose="020B0604020202020204" pitchFamily="34" charset="0"/>
              </a:rPr>
              <a:t>You </a:t>
            </a:r>
            <a:r>
              <a:rPr lang="en-GB" sz="5000" dirty="0">
                <a:solidFill>
                  <a:srgbClr val="3D558B"/>
                </a:solidFill>
                <a:latin typeface="Arial" panose="020B0604020202020204" pitchFamily="34" charset="0"/>
                <a:cs typeface="Arial" panose="020B0604020202020204" pitchFamily="34" charset="0"/>
              </a:rPr>
              <a:t>can access cash first referral leaflets currently by contacting your Money Matters Representative in your Family Hub</a:t>
            </a:r>
            <a:endParaRPr lang="en-US" sz="5000" dirty="0">
              <a:solidFill>
                <a:srgbClr val="3D558B"/>
              </a:solidFill>
              <a:latin typeface="Arial" panose="020B0604020202020204" pitchFamily="34" charset="0"/>
              <a:cs typeface="Arial" panose="020B0604020202020204" pitchFamily="34" charset="0"/>
            </a:endParaRPr>
          </a:p>
        </p:txBody>
      </p:sp>
      <p:grpSp>
        <p:nvGrpSpPr>
          <p:cNvPr id="20" name="Group 19"/>
          <p:cNvGrpSpPr/>
          <p:nvPr/>
        </p:nvGrpSpPr>
        <p:grpSpPr>
          <a:xfrm>
            <a:off x="15544800" y="7505700"/>
            <a:ext cx="2189593" cy="2318724"/>
            <a:chOff x="15544800" y="7505700"/>
            <a:chExt cx="2189593" cy="2318724"/>
          </a:xfrm>
        </p:grpSpPr>
        <p:pic>
          <p:nvPicPr>
            <p:cNvPr id="21" name="Picture 20"/>
            <p:cNvPicPr>
              <a:picLocks noChangeAspect="1"/>
            </p:cNvPicPr>
            <p:nvPr/>
          </p:nvPicPr>
          <p:blipFill>
            <a:blip r:embed="rId3" cstate="print"/>
            <a:srcRect l="47744"/>
            <a:stretch>
              <a:fillRect/>
            </a:stretch>
          </p:blipFill>
          <p:spPr>
            <a:xfrm>
              <a:off x="15544800" y="8572500"/>
              <a:ext cx="2189593" cy="1251924"/>
            </a:xfrm>
            <a:prstGeom prst="rect">
              <a:avLst/>
            </a:prstGeom>
          </p:spPr>
        </p:pic>
        <p:pic>
          <p:nvPicPr>
            <p:cNvPr id="22" name="Picture 21"/>
            <p:cNvPicPr>
              <a:picLocks noChangeAspect="1"/>
            </p:cNvPicPr>
            <p:nvPr/>
          </p:nvPicPr>
          <p:blipFill>
            <a:blip r:embed="rId3" cstate="print"/>
            <a:srcRect r="52717"/>
            <a:stretch>
              <a:fillRect/>
            </a:stretch>
          </p:blipFill>
          <p:spPr>
            <a:xfrm>
              <a:off x="15697200" y="7505700"/>
              <a:ext cx="1981200" cy="1251924"/>
            </a:xfrm>
            <a:prstGeom prst="rect">
              <a:avLst/>
            </a:prstGeom>
          </p:spPr>
        </p:pic>
      </p:grpSp>
    </p:spTree>
    <p:extLst>
      <p:ext uri="{BB962C8B-B14F-4D97-AF65-F5344CB8AC3E}">
        <p14:creationId xmlns:p14="http://schemas.microsoft.com/office/powerpoint/2010/main" val="39849763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8"/>
          <p:cNvGrpSpPr/>
          <p:nvPr/>
        </p:nvGrpSpPr>
        <p:grpSpPr>
          <a:xfrm>
            <a:off x="914400" y="-2628900"/>
            <a:ext cx="17907000" cy="14016101"/>
            <a:chOff x="0" y="0"/>
            <a:chExt cx="1913890" cy="1913890"/>
          </a:xfrm>
        </p:grpSpPr>
        <p:sp>
          <p:nvSpPr>
            <p:cNvPr id="20"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sp>
      </p:grpSp>
      <p:grpSp>
        <p:nvGrpSpPr>
          <p:cNvPr id="2" name="Group 2"/>
          <p:cNvGrpSpPr/>
          <p:nvPr/>
        </p:nvGrpSpPr>
        <p:grpSpPr>
          <a:xfrm rot="2206525">
            <a:off x="-10851289" y="-7572574"/>
            <a:ext cx="17202549" cy="17202549"/>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D16A61"/>
            </a:solidFill>
          </p:spPr>
        </p:sp>
      </p:grpSp>
      <p:grpSp>
        <p:nvGrpSpPr>
          <p:cNvPr id="4" name="Group 4"/>
          <p:cNvGrpSpPr/>
          <p:nvPr/>
        </p:nvGrpSpPr>
        <p:grpSpPr>
          <a:xfrm rot="2206525">
            <a:off x="-12010284" y="-7572574"/>
            <a:ext cx="17202549" cy="17202549"/>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A492"/>
            </a:solidFill>
          </p:spPr>
        </p:sp>
      </p:grpSp>
      <p:grpSp>
        <p:nvGrpSpPr>
          <p:cNvPr id="6" name="Group 6"/>
          <p:cNvGrpSpPr/>
          <p:nvPr/>
        </p:nvGrpSpPr>
        <p:grpSpPr>
          <a:xfrm rot="2206525">
            <a:off x="-9456533" y="-6221400"/>
            <a:ext cx="14016100" cy="14016100"/>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sp>
      </p:grpSp>
      <p:grpSp>
        <p:nvGrpSpPr>
          <p:cNvPr id="8" name="Group 8"/>
          <p:cNvGrpSpPr/>
          <p:nvPr/>
        </p:nvGrpSpPr>
        <p:grpSpPr>
          <a:xfrm rot="2206525">
            <a:off x="-10236085" y="-6827166"/>
            <a:ext cx="14016100" cy="14016100"/>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sp>
      </p:grpSp>
      <p:grpSp>
        <p:nvGrpSpPr>
          <p:cNvPr id="10" name="Group 10"/>
          <p:cNvGrpSpPr/>
          <p:nvPr/>
        </p:nvGrpSpPr>
        <p:grpSpPr>
          <a:xfrm>
            <a:off x="427530" y="343442"/>
            <a:ext cx="17432939" cy="9600116"/>
            <a:chOff x="0" y="0"/>
            <a:chExt cx="5475614" cy="3015357"/>
          </a:xfrm>
        </p:grpSpPr>
        <p:sp>
          <p:nvSpPr>
            <p:cNvPr id="11" name="Freeform 11"/>
            <p:cNvSpPr/>
            <p:nvPr/>
          </p:nvSpPr>
          <p:spPr>
            <a:xfrm>
              <a:off x="0" y="0"/>
              <a:ext cx="5475614" cy="3015356"/>
            </a:xfrm>
            <a:custGeom>
              <a:avLst/>
              <a:gdLst/>
              <a:ahLst/>
              <a:cxnLst/>
              <a:rect l="l" t="t" r="r" b="b"/>
              <a:pathLst>
                <a:path w="5475614" h="3015356">
                  <a:moveTo>
                    <a:pt x="0" y="0"/>
                  </a:moveTo>
                  <a:lnTo>
                    <a:pt x="5475614" y="0"/>
                  </a:lnTo>
                  <a:lnTo>
                    <a:pt x="5475614" y="3015356"/>
                  </a:lnTo>
                  <a:lnTo>
                    <a:pt x="0" y="3015356"/>
                  </a:lnTo>
                  <a:close/>
                </a:path>
              </a:pathLst>
            </a:custGeom>
            <a:solidFill>
              <a:srgbClr val="FFFFFF"/>
            </a:solidFill>
          </p:spPr>
        </p:sp>
      </p:grpSp>
      <p:sp>
        <p:nvSpPr>
          <p:cNvPr id="17" name="TextBox 16"/>
          <p:cNvSpPr txBox="1"/>
          <p:nvPr/>
        </p:nvSpPr>
        <p:spPr>
          <a:xfrm>
            <a:off x="419100" y="723900"/>
            <a:ext cx="17449800" cy="1323439"/>
          </a:xfrm>
          <a:prstGeom prst="rect">
            <a:avLst/>
          </a:prstGeom>
          <a:noFill/>
        </p:spPr>
        <p:txBody>
          <a:bodyPr wrap="square" rtlCol="0">
            <a:spAutoFit/>
          </a:bodyPr>
          <a:lstStyle/>
          <a:p>
            <a:pPr algn="ctr"/>
            <a:r>
              <a:rPr lang="en-GB" sz="8000" b="1" dirty="0" smtClean="0">
                <a:solidFill>
                  <a:srgbClr val="3D558B"/>
                </a:solidFill>
                <a:latin typeface="Arial" pitchFamily="34" charset="0"/>
                <a:cs typeface="Arial" pitchFamily="34" charset="0"/>
              </a:rPr>
              <a:t>How </a:t>
            </a:r>
            <a:r>
              <a:rPr lang="en-GB" sz="8000" b="1" dirty="0">
                <a:solidFill>
                  <a:srgbClr val="3D558B"/>
                </a:solidFill>
                <a:latin typeface="Arial" pitchFamily="34" charset="0"/>
                <a:cs typeface="Arial" pitchFamily="34" charset="0"/>
              </a:rPr>
              <a:t>might you use the leaflet? </a:t>
            </a:r>
          </a:p>
        </p:txBody>
      </p:sp>
      <p:grpSp>
        <p:nvGrpSpPr>
          <p:cNvPr id="24" name="Group 23"/>
          <p:cNvGrpSpPr/>
          <p:nvPr/>
        </p:nvGrpSpPr>
        <p:grpSpPr>
          <a:xfrm>
            <a:off x="3924301" y="2933700"/>
            <a:ext cx="10439399" cy="5715000"/>
            <a:chOff x="4495800" y="2324345"/>
            <a:chExt cx="10439399" cy="5715000"/>
          </a:xfrm>
        </p:grpSpPr>
        <p:pic>
          <p:nvPicPr>
            <p:cNvPr id="15" name="Picture 14">
              <a:extLst>
                <a:ext uri="{FF2B5EF4-FFF2-40B4-BE49-F238E27FC236}">
                  <a16:creationId xmlns:a16="http://schemas.microsoft.com/office/drawing/2014/main" id="{15787A20-3F80-4A64-9538-0F6CAE85AAA8}"/>
                </a:ext>
              </a:extLst>
            </p:cNvPr>
            <p:cNvPicPr>
              <a:picLocks noChangeAspect="1"/>
            </p:cNvPicPr>
            <p:nvPr/>
          </p:nvPicPr>
          <p:blipFill>
            <a:blip r:embed="rId2" cstate="print"/>
            <a:stretch>
              <a:fillRect/>
            </a:stretch>
          </p:blipFill>
          <p:spPr>
            <a:xfrm>
              <a:off x="4495800" y="2324345"/>
              <a:ext cx="2640418" cy="5715000"/>
            </a:xfrm>
            <a:prstGeom prst="rect">
              <a:avLst/>
            </a:prstGeom>
          </p:spPr>
        </p:pic>
        <p:pic>
          <p:nvPicPr>
            <p:cNvPr id="1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0618" y="2340844"/>
              <a:ext cx="7634581" cy="5682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1" name="Group 20"/>
          <p:cNvGrpSpPr/>
          <p:nvPr/>
        </p:nvGrpSpPr>
        <p:grpSpPr>
          <a:xfrm>
            <a:off x="15544800" y="7505700"/>
            <a:ext cx="2189593" cy="2318724"/>
            <a:chOff x="15544800" y="7505700"/>
            <a:chExt cx="2189593" cy="2318724"/>
          </a:xfrm>
        </p:grpSpPr>
        <p:pic>
          <p:nvPicPr>
            <p:cNvPr id="22" name="Picture 21"/>
            <p:cNvPicPr>
              <a:picLocks noChangeAspect="1"/>
            </p:cNvPicPr>
            <p:nvPr/>
          </p:nvPicPr>
          <p:blipFill>
            <a:blip r:embed="rId4" cstate="print"/>
            <a:srcRect l="47744"/>
            <a:stretch>
              <a:fillRect/>
            </a:stretch>
          </p:blipFill>
          <p:spPr>
            <a:xfrm>
              <a:off x="15544800" y="8572500"/>
              <a:ext cx="2189593" cy="1251924"/>
            </a:xfrm>
            <a:prstGeom prst="rect">
              <a:avLst/>
            </a:prstGeom>
          </p:spPr>
        </p:pic>
        <p:pic>
          <p:nvPicPr>
            <p:cNvPr id="23" name="Picture 22"/>
            <p:cNvPicPr>
              <a:picLocks noChangeAspect="1"/>
            </p:cNvPicPr>
            <p:nvPr/>
          </p:nvPicPr>
          <p:blipFill>
            <a:blip r:embed="rId4" cstate="print"/>
            <a:srcRect r="52717"/>
            <a:stretch>
              <a:fillRect/>
            </a:stretch>
          </p:blipFill>
          <p:spPr>
            <a:xfrm>
              <a:off x="15697200" y="7505700"/>
              <a:ext cx="1981200" cy="1251924"/>
            </a:xfrm>
            <a:prstGeom prst="rect">
              <a:avLst/>
            </a:prstGeom>
          </p:spPr>
        </p:pic>
      </p:grpSp>
    </p:spTree>
    <p:extLst>
      <p:ext uri="{BB962C8B-B14F-4D97-AF65-F5344CB8AC3E}">
        <p14:creationId xmlns:p14="http://schemas.microsoft.com/office/powerpoint/2010/main" val="8898903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8"/>
          <p:cNvGrpSpPr/>
          <p:nvPr/>
        </p:nvGrpSpPr>
        <p:grpSpPr>
          <a:xfrm>
            <a:off x="914400" y="-2628900"/>
            <a:ext cx="17907000" cy="14016101"/>
            <a:chOff x="0" y="0"/>
            <a:chExt cx="1913890" cy="1913890"/>
          </a:xfrm>
        </p:grpSpPr>
        <p:sp>
          <p:nvSpPr>
            <p:cNvPr id="20"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sp>
      </p:grpSp>
      <p:grpSp>
        <p:nvGrpSpPr>
          <p:cNvPr id="2" name="Group 2"/>
          <p:cNvGrpSpPr/>
          <p:nvPr/>
        </p:nvGrpSpPr>
        <p:grpSpPr>
          <a:xfrm rot="2206525">
            <a:off x="-10851289" y="-7572574"/>
            <a:ext cx="17202549" cy="17202549"/>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D16A61"/>
            </a:solidFill>
          </p:spPr>
        </p:sp>
      </p:grpSp>
      <p:grpSp>
        <p:nvGrpSpPr>
          <p:cNvPr id="4" name="Group 4"/>
          <p:cNvGrpSpPr/>
          <p:nvPr/>
        </p:nvGrpSpPr>
        <p:grpSpPr>
          <a:xfrm rot="2206525">
            <a:off x="-12010284" y="-7572574"/>
            <a:ext cx="17202549" cy="17202549"/>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A492"/>
            </a:solidFill>
          </p:spPr>
        </p:sp>
      </p:grpSp>
      <p:grpSp>
        <p:nvGrpSpPr>
          <p:cNvPr id="6" name="Group 6"/>
          <p:cNvGrpSpPr/>
          <p:nvPr/>
        </p:nvGrpSpPr>
        <p:grpSpPr>
          <a:xfrm rot="2206525">
            <a:off x="-9456533" y="-6221400"/>
            <a:ext cx="14016100" cy="14016100"/>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sp>
      </p:grpSp>
      <p:grpSp>
        <p:nvGrpSpPr>
          <p:cNvPr id="8" name="Group 8"/>
          <p:cNvGrpSpPr/>
          <p:nvPr/>
        </p:nvGrpSpPr>
        <p:grpSpPr>
          <a:xfrm rot="2206525">
            <a:off x="-10236085" y="-6827166"/>
            <a:ext cx="14016100" cy="14016100"/>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sp>
      </p:grpSp>
      <p:grpSp>
        <p:nvGrpSpPr>
          <p:cNvPr id="10" name="Group 10"/>
          <p:cNvGrpSpPr/>
          <p:nvPr/>
        </p:nvGrpSpPr>
        <p:grpSpPr>
          <a:xfrm>
            <a:off x="427530" y="343442"/>
            <a:ext cx="17432939" cy="9600116"/>
            <a:chOff x="0" y="0"/>
            <a:chExt cx="5475614" cy="3015357"/>
          </a:xfrm>
        </p:grpSpPr>
        <p:sp>
          <p:nvSpPr>
            <p:cNvPr id="11" name="Freeform 11"/>
            <p:cNvSpPr/>
            <p:nvPr/>
          </p:nvSpPr>
          <p:spPr>
            <a:xfrm>
              <a:off x="0" y="0"/>
              <a:ext cx="5475614" cy="3015356"/>
            </a:xfrm>
            <a:custGeom>
              <a:avLst/>
              <a:gdLst/>
              <a:ahLst/>
              <a:cxnLst/>
              <a:rect l="l" t="t" r="r" b="b"/>
              <a:pathLst>
                <a:path w="5475614" h="3015356">
                  <a:moveTo>
                    <a:pt x="0" y="0"/>
                  </a:moveTo>
                  <a:lnTo>
                    <a:pt x="5475614" y="0"/>
                  </a:lnTo>
                  <a:lnTo>
                    <a:pt x="5475614" y="3015356"/>
                  </a:lnTo>
                  <a:lnTo>
                    <a:pt x="0" y="3015356"/>
                  </a:lnTo>
                  <a:close/>
                </a:path>
              </a:pathLst>
            </a:custGeom>
            <a:solidFill>
              <a:srgbClr val="FFFFFF"/>
            </a:solidFill>
          </p:spPr>
        </p:sp>
      </p:grpSp>
      <p:sp>
        <p:nvSpPr>
          <p:cNvPr id="17" name="TextBox 16"/>
          <p:cNvSpPr txBox="1"/>
          <p:nvPr/>
        </p:nvSpPr>
        <p:spPr>
          <a:xfrm>
            <a:off x="381000" y="723900"/>
            <a:ext cx="17449800" cy="1323439"/>
          </a:xfrm>
          <a:prstGeom prst="rect">
            <a:avLst/>
          </a:prstGeom>
          <a:noFill/>
        </p:spPr>
        <p:txBody>
          <a:bodyPr wrap="square" rtlCol="0">
            <a:spAutoFit/>
          </a:bodyPr>
          <a:lstStyle/>
          <a:p>
            <a:pPr algn="ctr"/>
            <a:r>
              <a:rPr lang="en-GB" sz="8000" b="1" dirty="0" smtClean="0">
                <a:solidFill>
                  <a:srgbClr val="3D558B"/>
                </a:solidFill>
                <a:latin typeface="Arial" panose="020B0604020202020204" pitchFamily="34" charset="0"/>
                <a:cs typeface="Arial" panose="020B0604020202020204" pitchFamily="34" charset="0"/>
              </a:rPr>
              <a:t>Framing </a:t>
            </a:r>
            <a:r>
              <a:rPr lang="en-GB" sz="8000" b="1" dirty="0">
                <a:solidFill>
                  <a:srgbClr val="3D558B"/>
                </a:solidFill>
                <a:latin typeface="Arial" panose="020B0604020202020204" pitchFamily="34" charset="0"/>
                <a:cs typeface="Arial" panose="020B0604020202020204" pitchFamily="34" charset="0"/>
              </a:rPr>
              <a:t>the Question</a:t>
            </a:r>
            <a:r>
              <a:rPr lang="en-GB" sz="8000" b="1" dirty="0" smtClean="0">
                <a:solidFill>
                  <a:srgbClr val="3D558B"/>
                </a:solidFill>
                <a:latin typeface="Arial" panose="020B0604020202020204" pitchFamily="34" charset="0"/>
                <a:cs typeface="Arial" panose="020B0604020202020204" pitchFamily="34" charset="0"/>
              </a:rPr>
              <a:t>..</a:t>
            </a:r>
            <a:r>
              <a:rPr lang="en-GB" sz="8000" dirty="0" smtClean="0">
                <a:solidFill>
                  <a:srgbClr val="3D558B"/>
                </a:solidFill>
                <a:latin typeface="Arial" panose="020B0604020202020204" pitchFamily="34" charset="0"/>
                <a:cs typeface="Arial" panose="020B0604020202020204" pitchFamily="34" charset="0"/>
              </a:rPr>
              <a:t>.</a:t>
            </a:r>
            <a:endParaRPr lang="en-GB" sz="8000" b="1" dirty="0">
              <a:solidFill>
                <a:srgbClr val="3D558B"/>
              </a:solidFill>
              <a:latin typeface="Arial" pitchFamily="34" charset="0"/>
              <a:cs typeface="Arial" pitchFamily="34" charset="0"/>
            </a:endParaRPr>
          </a:p>
        </p:txBody>
      </p:sp>
      <p:sp>
        <p:nvSpPr>
          <p:cNvPr id="18" name="TextBox 17"/>
          <p:cNvSpPr txBox="1"/>
          <p:nvPr/>
        </p:nvSpPr>
        <p:spPr>
          <a:xfrm>
            <a:off x="1143000" y="2552700"/>
            <a:ext cx="7696200" cy="6247864"/>
          </a:xfrm>
          <a:prstGeom prst="rect">
            <a:avLst/>
          </a:prstGeom>
          <a:noFill/>
        </p:spPr>
        <p:txBody>
          <a:bodyPr wrap="square" rtlCol="0">
            <a:spAutoFit/>
          </a:bodyPr>
          <a:lstStyle/>
          <a:p>
            <a:pPr marL="685800" indent="-685800">
              <a:buFont typeface="Arial" panose="020B0604020202020204" pitchFamily="34" charset="0"/>
              <a:buChar char="•"/>
            </a:pPr>
            <a:r>
              <a:rPr lang="en-GB" sz="5000" dirty="0" smtClean="0">
                <a:solidFill>
                  <a:srgbClr val="3D558B"/>
                </a:solidFill>
              </a:rPr>
              <a:t>Breaking </a:t>
            </a:r>
            <a:r>
              <a:rPr lang="en-GB" sz="5000" dirty="0">
                <a:solidFill>
                  <a:srgbClr val="3D558B"/>
                </a:solidFill>
              </a:rPr>
              <a:t>the ice….</a:t>
            </a:r>
          </a:p>
          <a:p>
            <a:pPr marL="685800" indent="-685800">
              <a:buFont typeface="Arial" panose="020B0604020202020204" pitchFamily="34" charset="0"/>
              <a:buChar char="•"/>
            </a:pPr>
            <a:r>
              <a:rPr lang="en-GB" sz="5000" dirty="0">
                <a:solidFill>
                  <a:srgbClr val="3D558B"/>
                </a:solidFill>
              </a:rPr>
              <a:t>Listening</a:t>
            </a:r>
          </a:p>
          <a:p>
            <a:pPr marL="685800" indent="-685800">
              <a:buFont typeface="Arial" panose="020B0604020202020204" pitchFamily="34" charset="0"/>
              <a:buChar char="•"/>
            </a:pPr>
            <a:r>
              <a:rPr lang="en-GB" sz="5000" dirty="0">
                <a:solidFill>
                  <a:srgbClr val="3D558B"/>
                </a:solidFill>
              </a:rPr>
              <a:t>Using open questions</a:t>
            </a:r>
          </a:p>
          <a:p>
            <a:pPr marL="685800" indent="-685800">
              <a:buFont typeface="Arial" panose="020B0604020202020204" pitchFamily="34" charset="0"/>
              <a:buChar char="•"/>
            </a:pPr>
            <a:r>
              <a:rPr lang="en-GB" sz="5000" dirty="0">
                <a:solidFill>
                  <a:srgbClr val="3D558B"/>
                </a:solidFill>
              </a:rPr>
              <a:t>Asking permission</a:t>
            </a:r>
          </a:p>
          <a:p>
            <a:pPr marL="685800" indent="-685800">
              <a:buFont typeface="Arial" panose="020B0604020202020204" pitchFamily="34" charset="0"/>
              <a:buChar char="•"/>
            </a:pPr>
            <a:r>
              <a:rPr lang="en-GB" sz="5000" dirty="0">
                <a:solidFill>
                  <a:srgbClr val="3D558B"/>
                </a:solidFill>
              </a:rPr>
              <a:t>Exploring the information</a:t>
            </a:r>
          </a:p>
          <a:p>
            <a:pPr marL="685800" indent="-685800">
              <a:buFont typeface="Arial" panose="020B0604020202020204" pitchFamily="34" charset="0"/>
              <a:buChar char="•"/>
            </a:pPr>
            <a:r>
              <a:rPr lang="en-GB" sz="5000" dirty="0">
                <a:solidFill>
                  <a:srgbClr val="3D558B"/>
                </a:solidFill>
              </a:rPr>
              <a:t>Offering up information</a:t>
            </a:r>
          </a:p>
          <a:p>
            <a:pPr marL="685800" indent="-685800">
              <a:buFont typeface="Arial" panose="020B0604020202020204" pitchFamily="34" charset="0"/>
              <a:buChar char="•"/>
            </a:pPr>
            <a:r>
              <a:rPr lang="en-GB" sz="5000" dirty="0">
                <a:solidFill>
                  <a:srgbClr val="3D558B"/>
                </a:solidFill>
              </a:rPr>
              <a:t>Not making assumptions</a:t>
            </a:r>
          </a:p>
          <a:p>
            <a:pPr marL="685800" indent="-685800">
              <a:buFont typeface="Arial" panose="020B0604020202020204" pitchFamily="34" charset="0"/>
              <a:buChar char="•"/>
            </a:pPr>
            <a:r>
              <a:rPr lang="en-GB" sz="5000" dirty="0">
                <a:solidFill>
                  <a:srgbClr val="3D558B"/>
                </a:solidFill>
              </a:rPr>
              <a:t>How can I help?</a:t>
            </a:r>
          </a:p>
        </p:txBody>
      </p:sp>
      <p:pic>
        <p:nvPicPr>
          <p:cNvPr id="15" name="Picture 2" descr="C:\Users\lthom09\AppData\Local\Microsoft\Windows\INetCache\IE\IDKQVCYK\question-29350_960_720[1].png"/>
          <p:cNvPicPr>
            <a:picLocks noChangeAspect="1" noChangeArrowheads="1"/>
          </p:cNvPicPr>
          <p:nvPr/>
        </p:nvPicPr>
        <p:blipFill>
          <a:blip r:embed="rId2" cstate="print"/>
          <a:srcRect/>
          <a:stretch>
            <a:fillRect/>
          </a:stretch>
        </p:blipFill>
        <p:spPr bwMode="auto">
          <a:xfrm>
            <a:off x="9753600" y="2781300"/>
            <a:ext cx="5701138" cy="5701138"/>
          </a:xfrm>
          <a:prstGeom prst="rect">
            <a:avLst/>
          </a:prstGeom>
          <a:noFill/>
        </p:spPr>
      </p:pic>
      <p:grpSp>
        <p:nvGrpSpPr>
          <p:cNvPr id="21" name="Group 20"/>
          <p:cNvGrpSpPr/>
          <p:nvPr/>
        </p:nvGrpSpPr>
        <p:grpSpPr>
          <a:xfrm>
            <a:off x="15544800" y="7505700"/>
            <a:ext cx="2189593" cy="2318724"/>
            <a:chOff x="15544800" y="7505700"/>
            <a:chExt cx="2189593" cy="2318724"/>
          </a:xfrm>
        </p:grpSpPr>
        <p:pic>
          <p:nvPicPr>
            <p:cNvPr id="22" name="Picture 21"/>
            <p:cNvPicPr>
              <a:picLocks noChangeAspect="1"/>
            </p:cNvPicPr>
            <p:nvPr/>
          </p:nvPicPr>
          <p:blipFill>
            <a:blip r:embed="rId3" cstate="print"/>
            <a:srcRect l="47744"/>
            <a:stretch>
              <a:fillRect/>
            </a:stretch>
          </p:blipFill>
          <p:spPr>
            <a:xfrm>
              <a:off x="15544800" y="8572500"/>
              <a:ext cx="2189593" cy="1251924"/>
            </a:xfrm>
            <a:prstGeom prst="rect">
              <a:avLst/>
            </a:prstGeom>
          </p:spPr>
        </p:pic>
        <p:pic>
          <p:nvPicPr>
            <p:cNvPr id="23" name="Picture 22"/>
            <p:cNvPicPr>
              <a:picLocks noChangeAspect="1"/>
            </p:cNvPicPr>
            <p:nvPr/>
          </p:nvPicPr>
          <p:blipFill>
            <a:blip r:embed="rId3" cstate="print"/>
            <a:srcRect r="52717"/>
            <a:stretch>
              <a:fillRect/>
            </a:stretch>
          </p:blipFill>
          <p:spPr>
            <a:xfrm>
              <a:off x="15697200" y="7505700"/>
              <a:ext cx="1981200" cy="1251924"/>
            </a:xfrm>
            <a:prstGeom prst="rect">
              <a:avLst/>
            </a:prstGeom>
          </p:spPr>
        </p:pic>
      </p:grpSp>
    </p:spTree>
    <p:extLst>
      <p:ext uri="{BB962C8B-B14F-4D97-AF65-F5344CB8AC3E}">
        <p14:creationId xmlns:p14="http://schemas.microsoft.com/office/powerpoint/2010/main" val="38416871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8"/>
          <p:cNvGrpSpPr/>
          <p:nvPr/>
        </p:nvGrpSpPr>
        <p:grpSpPr>
          <a:xfrm>
            <a:off x="914400" y="-2628900"/>
            <a:ext cx="17907000" cy="14016101"/>
            <a:chOff x="0" y="0"/>
            <a:chExt cx="1913890" cy="1913890"/>
          </a:xfrm>
        </p:grpSpPr>
        <p:sp>
          <p:nvSpPr>
            <p:cNvPr id="25"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sp>
      </p:grpSp>
      <p:grpSp>
        <p:nvGrpSpPr>
          <p:cNvPr id="2" name="Group 2"/>
          <p:cNvGrpSpPr/>
          <p:nvPr/>
        </p:nvGrpSpPr>
        <p:grpSpPr>
          <a:xfrm rot="2206525">
            <a:off x="-10851289" y="-7572574"/>
            <a:ext cx="17202549" cy="17202549"/>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D16A61"/>
            </a:solidFill>
          </p:spPr>
        </p:sp>
      </p:grpSp>
      <p:grpSp>
        <p:nvGrpSpPr>
          <p:cNvPr id="4" name="Group 4"/>
          <p:cNvGrpSpPr/>
          <p:nvPr/>
        </p:nvGrpSpPr>
        <p:grpSpPr>
          <a:xfrm rot="2206525">
            <a:off x="-12010284" y="-7572574"/>
            <a:ext cx="17202549" cy="17202549"/>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A492"/>
            </a:solidFill>
          </p:spPr>
        </p:sp>
      </p:grpSp>
      <p:grpSp>
        <p:nvGrpSpPr>
          <p:cNvPr id="6" name="Group 6"/>
          <p:cNvGrpSpPr/>
          <p:nvPr/>
        </p:nvGrpSpPr>
        <p:grpSpPr>
          <a:xfrm rot="2206525">
            <a:off x="-9456533" y="-6221400"/>
            <a:ext cx="14016100" cy="14016100"/>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sp>
      </p:grpSp>
      <p:grpSp>
        <p:nvGrpSpPr>
          <p:cNvPr id="8" name="Group 8"/>
          <p:cNvGrpSpPr/>
          <p:nvPr/>
        </p:nvGrpSpPr>
        <p:grpSpPr>
          <a:xfrm rot="2206525">
            <a:off x="-10236085" y="-6827166"/>
            <a:ext cx="14016100" cy="14016100"/>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sp>
      </p:grpSp>
      <p:grpSp>
        <p:nvGrpSpPr>
          <p:cNvPr id="10" name="Group 10"/>
          <p:cNvGrpSpPr/>
          <p:nvPr/>
        </p:nvGrpSpPr>
        <p:grpSpPr>
          <a:xfrm>
            <a:off x="427530" y="343442"/>
            <a:ext cx="17432939" cy="9600116"/>
            <a:chOff x="0" y="0"/>
            <a:chExt cx="5475614" cy="3015357"/>
          </a:xfrm>
        </p:grpSpPr>
        <p:sp>
          <p:nvSpPr>
            <p:cNvPr id="11" name="Freeform 11"/>
            <p:cNvSpPr/>
            <p:nvPr/>
          </p:nvSpPr>
          <p:spPr>
            <a:xfrm>
              <a:off x="0" y="0"/>
              <a:ext cx="5475614" cy="3015356"/>
            </a:xfrm>
            <a:custGeom>
              <a:avLst/>
              <a:gdLst/>
              <a:ahLst/>
              <a:cxnLst/>
              <a:rect l="l" t="t" r="r" b="b"/>
              <a:pathLst>
                <a:path w="5475614" h="3015356">
                  <a:moveTo>
                    <a:pt x="0" y="0"/>
                  </a:moveTo>
                  <a:lnTo>
                    <a:pt x="5475614" y="0"/>
                  </a:lnTo>
                  <a:lnTo>
                    <a:pt x="5475614" y="3015356"/>
                  </a:lnTo>
                  <a:lnTo>
                    <a:pt x="0" y="3015356"/>
                  </a:lnTo>
                  <a:close/>
                </a:path>
              </a:pathLst>
            </a:custGeom>
            <a:solidFill>
              <a:srgbClr val="FFFFFF"/>
            </a:solidFill>
          </p:spPr>
        </p:sp>
      </p:grpSp>
      <p:sp>
        <p:nvSpPr>
          <p:cNvPr id="17" name="TextBox 16"/>
          <p:cNvSpPr txBox="1"/>
          <p:nvPr/>
        </p:nvSpPr>
        <p:spPr>
          <a:xfrm>
            <a:off x="3733800" y="4481781"/>
            <a:ext cx="10820400" cy="1323439"/>
          </a:xfrm>
          <a:prstGeom prst="rect">
            <a:avLst/>
          </a:prstGeom>
          <a:noFill/>
        </p:spPr>
        <p:txBody>
          <a:bodyPr wrap="square" rtlCol="0">
            <a:spAutoFit/>
          </a:bodyPr>
          <a:lstStyle/>
          <a:p>
            <a:pPr algn="ctr"/>
            <a:r>
              <a:rPr lang="en-GB" sz="8000" b="1" dirty="0">
                <a:solidFill>
                  <a:srgbClr val="3D558B"/>
                </a:solidFill>
                <a:latin typeface="Arial" panose="020B0604020202020204" pitchFamily="34" charset="0"/>
                <a:cs typeface="Arial" panose="020B0604020202020204" pitchFamily="34" charset="0"/>
              </a:rPr>
              <a:t>Asking the question</a:t>
            </a:r>
            <a:r>
              <a:rPr lang="en-GB" sz="8000" b="1" dirty="0" smtClean="0">
                <a:solidFill>
                  <a:srgbClr val="3D558B"/>
                </a:solidFill>
                <a:latin typeface="Arial" panose="020B0604020202020204" pitchFamily="34" charset="0"/>
                <a:cs typeface="Arial" panose="020B0604020202020204" pitchFamily="34" charset="0"/>
              </a:rPr>
              <a:t>...</a:t>
            </a:r>
            <a:endParaRPr lang="en-GB" sz="8000" b="1" dirty="0">
              <a:solidFill>
                <a:srgbClr val="3D558B"/>
              </a:solidFill>
              <a:latin typeface="Arial" panose="020B0604020202020204" pitchFamily="34" charset="0"/>
              <a:cs typeface="Arial" panose="020B0604020202020204" pitchFamily="34" charset="0"/>
            </a:endParaRPr>
          </a:p>
        </p:txBody>
      </p:sp>
      <p:sp>
        <p:nvSpPr>
          <p:cNvPr id="15" name="Oval Callout 14"/>
          <p:cNvSpPr/>
          <p:nvPr/>
        </p:nvSpPr>
        <p:spPr>
          <a:xfrm>
            <a:off x="838200" y="1028700"/>
            <a:ext cx="4038600" cy="3047999"/>
          </a:xfrm>
          <a:prstGeom prst="wedgeEllipseCallout">
            <a:avLst>
              <a:gd name="adj1" fmla="val 39544"/>
              <a:gd name="adj2" fmla="val 56875"/>
            </a:avLst>
          </a:prstGeom>
          <a:solidFill>
            <a:srgbClr val="81B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There are lots of people struggling with money at the moment.  Would you know where to get support if you needed it? </a:t>
            </a:r>
          </a:p>
        </p:txBody>
      </p:sp>
      <p:sp>
        <p:nvSpPr>
          <p:cNvPr id="16" name="Oval Callout 15"/>
          <p:cNvSpPr/>
          <p:nvPr/>
        </p:nvSpPr>
        <p:spPr>
          <a:xfrm>
            <a:off x="12496800" y="6515100"/>
            <a:ext cx="2657566" cy="1812629"/>
          </a:xfrm>
          <a:prstGeom prst="wedgeEllipseCallout">
            <a:avLst>
              <a:gd name="adj1" fmla="val -29435"/>
              <a:gd name="adj2" fmla="val -62564"/>
            </a:avLst>
          </a:prstGeom>
          <a:solidFill>
            <a:srgbClr val="F3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Can I ask if you have seen this leaflet? </a:t>
            </a:r>
          </a:p>
        </p:txBody>
      </p:sp>
      <p:sp>
        <p:nvSpPr>
          <p:cNvPr id="20" name="Oval Callout 19"/>
          <p:cNvSpPr/>
          <p:nvPr/>
        </p:nvSpPr>
        <p:spPr>
          <a:xfrm>
            <a:off x="6858000" y="647700"/>
            <a:ext cx="4211758" cy="2895599"/>
          </a:xfrm>
          <a:prstGeom prst="wedgeEllipseCallout">
            <a:avLst>
              <a:gd name="adj1" fmla="val 878"/>
              <a:gd name="adj2" fmla="val 61842"/>
            </a:avLst>
          </a:prstGeom>
          <a:solidFill>
            <a:srgbClr val="F3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What do you know about support from Cornwall Council/Citizens Advice Cornwall? Can I give you more information on any of these?  </a:t>
            </a:r>
          </a:p>
        </p:txBody>
      </p:sp>
      <p:sp>
        <p:nvSpPr>
          <p:cNvPr id="21" name="Oval Callout 20"/>
          <p:cNvSpPr/>
          <p:nvPr/>
        </p:nvSpPr>
        <p:spPr>
          <a:xfrm>
            <a:off x="1447800" y="6591300"/>
            <a:ext cx="3517994" cy="2302716"/>
          </a:xfrm>
          <a:prstGeom prst="wedgeEllipseCallout">
            <a:avLst>
              <a:gd name="adj1" fmla="val 44147"/>
              <a:gd name="adj2" fmla="val -56629"/>
            </a:avLst>
          </a:prstGeom>
          <a:solidFill>
            <a:srgbClr val="3D55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Can I give you information about a leaflet that other people have found helpful? </a:t>
            </a:r>
          </a:p>
        </p:txBody>
      </p:sp>
      <p:sp>
        <p:nvSpPr>
          <p:cNvPr id="22" name="Oval Callout 21"/>
          <p:cNvSpPr/>
          <p:nvPr/>
        </p:nvSpPr>
        <p:spPr>
          <a:xfrm>
            <a:off x="7170155" y="6896100"/>
            <a:ext cx="3587449" cy="2607789"/>
          </a:xfrm>
          <a:prstGeom prst="wedgeEllipseCallout">
            <a:avLst>
              <a:gd name="adj1" fmla="val 939"/>
              <a:gd name="adj2" fmla="val -65338"/>
            </a:avLst>
          </a:prstGeom>
          <a:solidFill>
            <a:srgbClr val="81B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When someone accesses our service, there may be more help we can provide. Can I help you with anything else? </a:t>
            </a:r>
          </a:p>
        </p:txBody>
      </p:sp>
      <p:sp>
        <p:nvSpPr>
          <p:cNvPr id="23" name="Oval Callout 22"/>
          <p:cNvSpPr/>
          <p:nvPr/>
        </p:nvSpPr>
        <p:spPr>
          <a:xfrm>
            <a:off x="13106400" y="1485900"/>
            <a:ext cx="3722712" cy="2472159"/>
          </a:xfrm>
          <a:prstGeom prst="wedgeEllipseCallout">
            <a:avLst>
              <a:gd name="adj1" fmla="val -31579"/>
              <a:gd name="adj2" fmla="val 60188"/>
            </a:avLst>
          </a:prstGeom>
          <a:solidFill>
            <a:srgbClr val="3D55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What are your thoughts on contacting another organisation that can offer help?  </a:t>
            </a:r>
          </a:p>
        </p:txBody>
      </p:sp>
      <p:grpSp>
        <p:nvGrpSpPr>
          <p:cNvPr id="26" name="Group 25"/>
          <p:cNvGrpSpPr/>
          <p:nvPr/>
        </p:nvGrpSpPr>
        <p:grpSpPr>
          <a:xfrm>
            <a:off x="15544800" y="7505700"/>
            <a:ext cx="2189593" cy="2318724"/>
            <a:chOff x="15544800" y="7505700"/>
            <a:chExt cx="2189593" cy="2318724"/>
          </a:xfrm>
        </p:grpSpPr>
        <p:pic>
          <p:nvPicPr>
            <p:cNvPr id="27" name="Picture 26"/>
            <p:cNvPicPr>
              <a:picLocks noChangeAspect="1"/>
            </p:cNvPicPr>
            <p:nvPr/>
          </p:nvPicPr>
          <p:blipFill>
            <a:blip r:embed="rId2" cstate="print"/>
            <a:srcRect l="47744"/>
            <a:stretch>
              <a:fillRect/>
            </a:stretch>
          </p:blipFill>
          <p:spPr>
            <a:xfrm>
              <a:off x="15544800" y="8572500"/>
              <a:ext cx="2189593" cy="1251924"/>
            </a:xfrm>
            <a:prstGeom prst="rect">
              <a:avLst/>
            </a:prstGeom>
          </p:spPr>
        </p:pic>
        <p:pic>
          <p:nvPicPr>
            <p:cNvPr id="28" name="Picture 27"/>
            <p:cNvPicPr>
              <a:picLocks noChangeAspect="1"/>
            </p:cNvPicPr>
            <p:nvPr/>
          </p:nvPicPr>
          <p:blipFill>
            <a:blip r:embed="rId2" cstate="print"/>
            <a:srcRect r="52717"/>
            <a:stretch>
              <a:fillRect/>
            </a:stretch>
          </p:blipFill>
          <p:spPr>
            <a:xfrm>
              <a:off x="15697200" y="7505700"/>
              <a:ext cx="1981200" cy="1251924"/>
            </a:xfrm>
            <a:prstGeom prst="rect">
              <a:avLst/>
            </a:prstGeom>
          </p:spPr>
        </p:pic>
      </p:grpSp>
    </p:spTree>
    <p:extLst>
      <p:ext uri="{BB962C8B-B14F-4D97-AF65-F5344CB8AC3E}">
        <p14:creationId xmlns:p14="http://schemas.microsoft.com/office/powerpoint/2010/main" val="412182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0" grpId="0" animBg="1"/>
      <p:bldP spid="21" grpId="0" animBg="1"/>
      <p:bldP spid="22" grpId="0" animBg="1"/>
      <p:bldP spid="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206525">
            <a:off x="-10851289" y="-7572574"/>
            <a:ext cx="17202549" cy="17202549"/>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D16A61"/>
            </a:solidFill>
          </p:spPr>
        </p:sp>
      </p:grpSp>
      <p:grpSp>
        <p:nvGrpSpPr>
          <p:cNvPr id="4" name="Group 4"/>
          <p:cNvGrpSpPr/>
          <p:nvPr/>
        </p:nvGrpSpPr>
        <p:grpSpPr>
          <a:xfrm rot="2206525">
            <a:off x="-12010284" y="-7572574"/>
            <a:ext cx="17202549" cy="17202549"/>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A492"/>
            </a:solidFill>
          </p:spPr>
        </p:sp>
      </p:grpSp>
      <p:grpSp>
        <p:nvGrpSpPr>
          <p:cNvPr id="6" name="Group 6"/>
          <p:cNvGrpSpPr/>
          <p:nvPr/>
        </p:nvGrpSpPr>
        <p:grpSpPr>
          <a:xfrm rot="2206525">
            <a:off x="-9456533" y="-6221400"/>
            <a:ext cx="14016100" cy="14016100"/>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sp>
      </p:grpSp>
      <p:grpSp>
        <p:nvGrpSpPr>
          <p:cNvPr id="8" name="Group 8"/>
          <p:cNvGrpSpPr/>
          <p:nvPr/>
        </p:nvGrpSpPr>
        <p:grpSpPr>
          <a:xfrm rot="2206525">
            <a:off x="-10236085" y="-6827166"/>
            <a:ext cx="14016100" cy="14016100"/>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sp>
      </p:grpSp>
      <p:grpSp>
        <p:nvGrpSpPr>
          <p:cNvPr id="10" name="Group 10"/>
          <p:cNvGrpSpPr/>
          <p:nvPr/>
        </p:nvGrpSpPr>
        <p:grpSpPr>
          <a:xfrm>
            <a:off x="427530" y="343442"/>
            <a:ext cx="17432939" cy="9600116"/>
            <a:chOff x="0" y="0"/>
            <a:chExt cx="5475614" cy="3015357"/>
          </a:xfrm>
        </p:grpSpPr>
        <p:sp>
          <p:nvSpPr>
            <p:cNvPr id="11" name="Freeform 11"/>
            <p:cNvSpPr/>
            <p:nvPr/>
          </p:nvSpPr>
          <p:spPr>
            <a:xfrm>
              <a:off x="0" y="0"/>
              <a:ext cx="5475614" cy="3015356"/>
            </a:xfrm>
            <a:custGeom>
              <a:avLst/>
              <a:gdLst/>
              <a:ahLst/>
              <a:cxnLst/>
              <a:rect l="l" t="t" r="r" b="b"/>
              <a:pathLst>
                <a:path w="5475614" h="3015356">
                  <a:moveTo>
                    <a:pt x="0" y="0"/>
                  </a:moveTo>
                  <a:lnTo>
                    <a:pt x="5475614" y="0"/>
                  </a:lnTo>
                  <a:lnTo>
                    <a:pt x="5475614" y="3015356"/>
                  </a:lnTo>
                  <a:lnTo>
                    <a:pt x="0" y="3015356"/>
                  </a:lnTo>
                  <a:close/>
                </a:path>
              </a:pathLst>
            </a:custGeom>
            <a:solidFill>
              <a:srgbClr val="FFFFFF"/>
            </a:solidFill>
          </p:spPr>
        </p:sp>
      </p:grpSp>
      <p:sp>
        <p:nvSpPr>
          <p:cNvPr id="17" name="TextBox 16"/>
          <p:cNvSpPr txBox="1"/>
          <p:nvPr/>
        </p:nvSpPr>
        <p:spPr>
          <a:xfrm>
            <a:off x="419100" y="723900"/>
            <a:ext cx="17449800" cy="1323439"/>
          </a:xfrm>
          <a:prstGeom prst="rect">
            <a:avLst/>
          </a:prstGeom>
          <a:noFill/>
        </p:spPr>
        <p:txBody>
          <a:bodyPr wrap="square" rtlCol="0">
            <a:spAutoFit/>
          </a:bodyPr>
          <a:lstStyle/>
          <a:p>
            <a:pPr algn="ctr"/>
            <a:r>
              <a:rPr lang="en-GB" sz="8000" b="1" dirty="0" smtClean="0">
                <a:solidFill>
                  <a:srgbClr val="3D558B"/>
                </a:solidFill>
                <a:latin typeface="Arial" pitchFamily="34" charset="0"/>
                <a:cs typeface="Arial" pitchFamily="34" charset="0"/>
              </a:rPr>
              <a:t>Go to menti.com</a:t>
            </a:r>
            <a:endParaRPr lang="en-GB" sz="8000" b="1" dirty="0">
              <a:solidFill>
                <a:srgbClr val="3D558B"/>
              </a:solidFill>
              <a:latin typeface="Arial" pitchFamily="34" charset="0"/>
              <a:cs typeface="Arial" pitchFamily="34" charset="0"/>
            </a:endParaRPr>
          </a:p>
        </p:txBody>
      </p:sp>
      <p:sp>
        <p:nvSpPr>
          <p:cNvPr id="18" name="TextBox 17"/>
          <p:cNvSpPr txBox="1"/>
          <p:nvPr/>
        </p:nvSpPr>
        <p:spPr>
          <a:xfrm>
            <a:off x="419100" y="2095500"/>
            <a:ext cx="17449800" cy="923330"/>
          </a:xfrm>
          <a:prstGeom prst="rect">
            <a:avLst/>
          </a:prstGeom>
          <a:noFill/>
        </p:spPr>
        <p:txBody>
          <a:bodyPr wrap="square" rtlCol="0">
            <a:spAutoFit/>
          </a:bodyPr>
          <a:lstStyle/>
          <a:p>
            <a:pPr algn="ctr"/>
            <a:r>
              <a:rPr lang="en-GB" sz="5400" b="1" dirty="0" smtClean="0">
                <a:solidFill>
                  <a:srgbClr val="3D558B"/>
                </a:solidFill>
                <a:latin typeface="Arial" pitchFamily="34" charset="0"/>
                <a:cs typeface="Arial" pitchFamily="34" charset="0"/>
              </a:rPr>
              <a:t>and </a:t>
            </a:r>
            <a:r>
              <a:rPr lang="en-GB" sz="5400" b="1" dirty="0">
                <a:solidFill>
                  <a:srgbClr val="3D558B"/>
                </a:solidFill>
                <a:latin typeface="Arial" pitchFamily="34" charset="0"/>
                <a:cs typeface="Arial" pitchFamily="34" charset="0"/>
              </a:rPr>
              <a:t>use the </a:t>
            </a:r>
            <a:r>
              <a:rPr lang="en-GB" sz="5400" b="1" dirty="0" smtClean="0">
                <a:solidFill>
                  <a:srgbClr val="3D558B"/>
                </a:solidFill>
                <a:latin typeface="Arial" pitchFamily="34" charset="0"/>
                <a:cs typeface="Arial" pitchFamily="34" charset="0"/>
              </a:rPr>
              <a:t>code 45453773</a:t>
            </a:r>
            <a:endParaRPr lang="en-GB" sz="5400" b="1" dirty="0">
              <a:solidFill>
                <a:srgbClr val="3D558B"/>
              </a:solidFill>
              <a:latin typeface="Arial" pitchFamily="34" charset="0"/>
              <a:cs typeface="Arial" pitchFamily="34" charset="0"/>
            </a:endParaRPr>
          </a:p>
        </p:txBody>
      </p:sp>
      <p:pic>
        <p:nvPicPr>
          <p:cNvPr id="13" name="Picture 12"/>
          <p:cNvPicPr>
            <a:picLocks noChangeAspect="1"/>
          </p:cNvPicPr>
          <p:nvPr/>
        </p:nvPicPr>
        <p:blipFill>
          <a:blip r:embed="rId2" cstate="print"/>
          <a:stretch>
            <a:fillRect/>
          </a:stretch>
        </p:blipFill>
        <p:spPr>
          <a:xfrm>
            <a:off x="3314325" y="3247430"/>
            <a:ext cx="11659350" cy="6445641"/>
          </a:xfrm>
          <a:prstGeom prst="rect">
            <a:avLst/>
          </a:prstGeom>
        </p:spPr>
      </p:pic>
      <p:grpSp>
        <p:nvGrpSpPr>
          <p:cNvPr id="12" name="Group 15"/>
          <p:cNvGrpSpPr/>
          <p:nvPr/>
        </p:nvGrpSpPr>
        <p:grpSpPr>
          <a:xfrm>
            <a:off x="15544800" y="7505700"/>
            <a:ext cx="2189593" cy="2318724"/>
            <a:chOff x="15544800" y="7505700"/>
            <a:chExt cx="2189593" cy="2318724"/>
          </a:xfrm>
        </p:grpSpPr>
        <p:pic>
          <p:nvPicPr>
            <p:cNvPr id="19" name="Picture 18"/>
            <p:cNvPicPr>
              <a:picLocks noChangeAspect="1"/>
            </p:cNvPicPr>
            <p:nvPr/>
          </p:nvPicPr>
          <p:blipFill>
            <a:blip r:embed="rId3" cstate="print"/>
            <a:srcRect l="47744"/>
            <a:stretch>
              <a:fillRect/>
            </a:stretch>
          </p:blipFill>
          <p:spPr>
            <a:xfrm>
              <a:off x="15544800" y="8572500"/>
              <a:ext cx="2189593" cy="1251924"/>
            </a:xfrm>
            <a:prstGeom prst="rect">
              <a:avLst/>
            </a:prstGeom>
          </p:spPr>
        </p:pic>
        <p:pic>
          <p:nvPicPr>
            <p:cNvPr id="20" name="Picture 19"/>
            <p:cNvPicPr>
              <a:picLocks noChangeAspect="1"/>
            </p:cNvPicPr>
            <p:nvPr/>
          </p:nvPicPr>
          <p:blipFill>
            <a:blip r:embed="rId3" cstate="print"/>
            <a:srcRect r="52717"/>
            <a:stretch>
              <a:fillRect/>
            </a:stretch>
          </p:blipFill>
          <p:spPr>
            <a:xfrm>
              <a:off x="15697200" y="7505700"/>
              <a:ext cx="1981200" cy="1251924"/>
            </a:xfrm>
            <a:prstGeom prst="rect">
              <a:avLst/>
            </a:prstGeom>
          </p:spPr>
        </p:pic>
      </p:grpSp>
    </p:spTree>
    <p:extLst>
      <p:ext uri="{BB962C8B-B14F-4D97-AF65-F5344CB8AC3E}">
        <p14:creationId xmlns:p14="http://schemas.microsoft.com/office/powerpoint/2010/main" val="4313054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8"/>
          <p:cNvGrpSpPr/>
          <p:nvPr/>
        </p:nvGrpSpPr>
        <p:grpSpPr>
          <a:xfrm>
            <a:off x="914400" y="-2628900"/>
            <a:ext cx="17907000" cy="14016101"/>
            <a:chOff x="0" y="0"/>
            <a:chExt cx="1913890" cy="1913890"/>
          </a:xfrm>
        </p:grpSpPr>
        <p:sp>
          <p:nvSpPr>
            <p:cNvPr id="18"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sp>
      </p:grpSp>
      <p:grpSp>
        <p:nvGrpSpPr>
          <p:cNvPr id="2" name="Group 2"/>
          <p:cNvGrpSpPr/>
          <p:nvPr/>
        </p:nvGrpSpPr>
        <p:grpSpPr>
          <a:xfrm rot="2206525">
            <a:off x="-10851289" y="-7572574"/>
            <a:ext cx="17202549" cy="17202549"/>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D16A61"/>
            </a:solidFill>
          </p:spPr>
        </p:sp>
      </p:grpSp>
      <p:grpSp>
        <p:nvGrpSpPr>
          <p:cNvPr id="4" name="Group 4"/>
          <p:cNvGrpSpPr/>
          <p:nvPr/>
        </p:nvGrpSpPr>
        <p:grpSpPr>
          <a:xfrm rot="2206525">
            <a:off x="-12010284" y="-7572574"/>
            <a:ext cx="17202549" cy="17202549"/>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A492"/>
            </a:solidFill>
          </p:spPr>
        </p:sp>
      </p:grpSp>
      <p:grpSp>
        <p:nvGrpSpPr>
          <p:cNvPr id="6" name="Group 6"/>
          <p:cNvGrpSpPr/>
          <p:nvPr/>
        </p:nvGrpSpPr>
        <p:grpSpPr>
          <a:xfrm rot="2206525">
            <a:off x="-9456533" y="-6221400"/>
            <a:ext cx="14016100" cy="14016100"/>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sp>
      </p:grpSp>
      <p:grpSp>
        <p:nvGrpSpPr>
          <p:cNvPr id="8" name="Group 8"/>
          <p:cNvGrpSpPr/>
          <p:nvPr/>
        </p:nvGrpSpPr>
        <p:grpSpPr>
          <a:xfrm rot="2206525">
            <a:off x="-10236085" y="-6827166"/>
            <a:ext cx="14016100" cy="14016100"/>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sp>
      </p:grpSp>
      <p:grpSp>
        <p:nvGrpSpPr>
          <p:cNvPr id="10" name="Group 10"/>
          <p:cNvGrpSpPr/>
          <p:nvPr/>
        </p:nvGrpSpPr>
        <p:grpSpPr>
          <a:xfrm>
            <a:off x="427530" y="343442"/>
            <a:ext cx="17432939" cy="9600116"/>
            <a:chOff x="0" y="0"/>
            <a:chExt cx="5475614" cy="3015357"/>
          </a:xfrm>
        </p:grpSpPr>
        <p:sp>
          <p:nvSpPr>
            <p:cNvPr id="11" name="Freeform 11"/>
            <p:cNvSpPr/>
            <p:nvPr/>
          </p:nvSpPr>
          <p:spPr>
            <a:xfrm>
              <a:off x="0" y="0"/>
              <a:ext cx="5475614" cy="3015356"/>
            </a:xfrm>
            <a:custGeom>
              <a:avLst/>
              <a:gdLst/>
              <a:ahLst/>
              <a:cxnLst/>
              <a:rect l="l" t="t" r="r" b="b"/>
              <a:pathLst>
                <a:path w="5475614" h="3015356">
                  <a:moveTo>
                    <a:pt x="0" y="0"/>
                  </a:moveTo>
                  <a:lnTo>
                    <a:pt x="5475614" y="0"/>
                  </a:lnTo>
                  <a:lnTo>
                    <a:pt x="5475614" y="3015356"/>
                  </a:lnTo>
                  <a:lnTo>
                    <a:pt x="0" y="3015356"/>
                  </a:lnTo>
                  <a:close/>
                </a:path>
              </a:pathLst>
            </a:custGeom>
            <a:solidFill>
              <a:srgbClr val="FFFFFF"/>
            </a:solidFill>
          </p:spPr>
        </p:sp>
      </p:grpSp>
      <p:sp>
        <p:nvSpPr>
          <p:cNvPr id="17" name="TextBox 16"/>
          <p:cNvSpPr txBox="1"/>
          <p:nvPr/>
        </p:nvSpPr>
        <p:spPr>
          <a:xfrm>
            <a:off x="419100" y="723900"/>
            <a:ext cx="17449800" cy="1323439"/>
          </a:xfrm>
          <a:prstGeom prst="rect">
            <a:avLst/>
          </a:prstGeom>
          <a:noFill/>
        </p:spPr>
        <p:txBody>
          <a:bodyPr wrap="square" rtlCol="0">
            <a:spAutoFit/>
          </a:bodyPr>
          <a:lstStyle/>
          <a:p>
            <a:pPr algn="ctr"/>
            <a:r>
              <a:rPr lang="en-GB" sz="8000" b="1" dirty="0">
                <a:solidFill>
                  <a:srgbClr val="3D558B"/>
                </a:solidFill>
                <a:latin typeface="Arial" panose="020B0604020202020204" pitchFamily="34" charset="0"/>
                <a:cs typeface="Arial" panose="020B0604020202020204" pitchFamily="34" charset="0"/>
              </a:rPr>
              <a:t>Accessing services – real stories </a:t>
            </a:r>
          </a:p>
        </p:txBody>
      </p:sp>
      <p:grpSp>
        <p:nvGrpSpPr>
          <p:cNvPr id="20" name="Group 15"/>
          <p:cNvGrpSpPr/>
          <p:nvPr/>
        </p:nvGrpSpPr>
        <p:grpSpPr>
          <a:xfrm>
            <a:off x="15544800" y="7505700"/>
            <a:ext cx="2189593" cy="2318724"/>
            <a:chOff x="15544800" y="7505700"/>
            <a:chExt cx="2189593" cy="2318724"/>
          </a:xfrm>
        </p:grpSpPr>
        <p:pic>
          <p:nvPicPr>
            <p:cNvPr id="21" name="Picture 20"/>
            <p:cNvPicPr>
              <a:picLocks noChangeAspect="1"/>
            </p:cNvPicPr>
            <p:nvPr/>
          </p:nvPicPr>
          <p:blipFill>
            <a:blip r:embed="rId2" cstate="print"/>
            <a:srcRect l="47744"/>
            <a:stretch>
              <a:fillRect/>
            </a:stretch>
          </p:blipFill>
          <p:spPr>
            <a:xfrm>
              <a:off x="15544800" y="8572500"/>
              <a:ext cx="2189593" cy="1251924"/>
            </a:xfrm>
            <a:prstGeom prst="rect">
              <a:avLst/>
            </a:prstGeom>
          </p:spPr>
        </p:pic>
        <p:pic>
          <p:nvPicPr>
            <p:cNvPr id="22" name="Picture 21"/>
            <p:cNvPicPr>
              <a:picLocks noChangeAspect="1"/>
            </p:cNvPicPr>
            <p:nvPr/>
          </p:nvPicPr>
          <p:blipFill>
            <a:blip r:embed="rId2" cstate="print"/>
            <a:srcRect r="52717"/>
            <a:stretch>
              <a:fillRect/>
            </a:stretch>
          </p:blipFill>
          <p:spPr>
            <a:xfrm>
              <a:off x="15697200" y="7505700"/>
              <a:ext cx="1981200" cy="1251924"/>
            </a:xfrm>
            <a:prstGeom prst="rect">
              <a:avLst/>
            </a:prstGeom>
          </p:spPr>
        </p:pic>
      </p:grpSp>
      <p:sp>
        <p:nvSpPr>
          <p:cNvPr id="12" name="Rectangle 11"/>
          <p:cNvSpPr/>
          <p:nvPr/>
        </p:nvSpPr>
        <p:spPr>
          <a:xfrm>
            <a:off x="5918954" y="8874661"/>
            <a:ext cx="5028958" cy="369332"/>
          </a:xfrm>
          <a:prstGeom prst="rect">
            <a:avLst/>
          </a:prstGeom>
        </p:spPr>
        <p:txBody>
          <a:bodyPr wrap="square">
            <a:spAutoFit/>
          </a:bodyPr>
          <a:lstStyle/>
          <a:p>
            <a:r>
              <a:rPr lang="en-GB" dirty="0">
                <a:hlinkClick r:id="rId3"/>
              </a:rPr>
              <a:t>https://</a:t>
            </a:r>
            <a:r>
              <a:rPr lang="en-GB" dirty="0" smtClean="0">
                <a:hlinkClick r:id="rId3"/>
              </a:rPr>
              <a:t>www.youtube.com/watch?v=gPI83kw442U</a:t>
            </a:r>
            <a:r>
              <a:rPr lang="en-GB" dirty="0" smtClean="0"/>
              <a:t> </a:t>
            </a:r>
            <a:endParaRPr lang="en-GB" dirty="0"/>
          </a:p>
        </p:txBody>
      </p:sp>
      <p:pic>
        <p:nvPicPr>
          <p:cNvPr id="13" name="Picture 12"/>
          <p:cNvPicPr>
            <a:picLocks noChangeAspect="1"/>
          </p:cNvPicPr>
          <p:nvPr/>
        </p:nvPicPr>
        <p:blipFill>
          <a:blip r:embed="rId4"/>
          <a:stretch>
            <a:fillRect/>
          </a:stretch>
        </p:blipFill>
        <p:spPr>
          <a:xfrm>
            <a:off x="3623118" y="2685787"/>
            <a:ext cx="10321481" cy="5785844"/>
          </a:xfrm>
          <a:prstGeom prst="rect">
            <a:avLst/>
          </a:prstGeom>
        </p:spPr>
      </p:pic>
    </p:spTree>
    <p:extLst>
      <p:ext uri="{BB962C8B-B14F-4D97-AF65-F5344CB8AC3E}">
        <p14:creationId xmlns:p14="http://schemas.microsoft.com/office/powerpoint/2010/main" val="33396838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8"/>
          <p:cNvGrpSpPr/>
          <p:nvPr/>
        </p:nvGrpSpPr>
        <p:grpSpPr>
          <a:xfrm>
            <a:off x="914400" y="-2628900"/>
            <a:ext cx="17907000" cy="14016101"/>
            <a:chOff x="0" y="0"/>
            <a:chExt cx="1913890" cy="1913890"/>
          </a:xfrm>
        </p:grpSpPr>
        <p:sp>
          <p:nvSpPr>
            <p:cNvPr id="20"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sp>
      </p:grpSp>
      <p:grpSp>
        <p:nvGrpSpPr>
          <p:cNvPr id="2" name="Group 2"/>
          <p:cNvGrpSpPr/>
          <p:nvPr/>
        </p:nvGrpSpPr>
        <p:grpSpPr>
          <a:xfrm rot="2206525">
            <a:off x="-10851289" y="-7572574"/>
            <a:ext cx="17202549" cy="17202549"/>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D16A61"/>
            </a:solidFill>
          </p:spPr>
        </p:sp>
      </p:grpSp>
      <p:grpSp>
        <p:nvGrpSpPr>
          <p:cNvPr id="4" name="Group 4"/>
          <p:cNvGrpSpPr/>
          <p:nvPr/>
        </p:nvGrpSpPr>
        <p:grpSpPr>
          <a:xfrm rot="2206525">
            <a:off x="-12010284" y="-7572574"/>
            <a:ext cx="17202549" cy="17202549"/>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A492"/>
            </a:solidFill>
          </p:spPr>
        </p:sp>
      </p:grpSp>
      <p:grpSp>
        <p:nvGrpSpPr>
          <p:cNvPr id="6" name="Group 6"/>
          <p:cNvGrpSpPr/>
          <p:nvPr/>
        </p:nvGrpSpPr>
        <p:grpSpPr>
          <a:xfrm rot="2206525">
            <a:off x="-9456533" y="-6221400"/>
            <a:ext cx="14016100" cy="14016100"/>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sp>
      </p:grpSp>
      <p:grpSp>
        <p:nvGrpSpPr>
          <p:cNvPr id="8" name="Group 8"/>
          <p:cNvGrpSpPr/>
          <p:nvPr/>
        </p:nvGrpSpPr>
        <p:grpSpPr>
          <a:xfrm rot="2206525">
            <a:off x="-10236085" y="-6827166"/>
            <a:ext cx="14016100" cy="14016100"/>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sp>
      </p:grpSp>
      <p:grpSp>
        <p:nvGrpSpPr>
          <p:cNvPr id="10" name="Group 10"/>
          <p:cNvGrpSpPr/>
          <p:nvPr/>
        </p:nvGrpSpPr>
        <p:grpSpPr>
          <a:xfrm>
            <a:off x="427530" y="343442"/>
            <a:ext cx="17432939" cy="9600116"/>
            <a:chOff x="0" y="0"/>
            <a:chExt cx="5475614" cy="3015357"/>
          </a:xfrm>
        </p:grpSpPr>
        <p:sp>
          <p:nvSpPr>
            <p:cNvPr id="11" name="Freeform 11"/>
            <p:cNvSpPr/>
            <p:nvPr/>
          </p:nvSpPr>
          <p:spPr>
            <a:xfrm>
              <a:off x="0" y="0"/>
              <a:ext cx="5475614" cy="3015356"/>
            </a:xfrm>
            <a:custGeom>
              <a:avLst/>
              <a:gdLst/>
              <a:ahLst/>
              <a:cxnLst/>
              <a:rect l="l" t="t" r="r" b="b"/>
              <a:pathLst>
                <a:path w="5475614" h="3015356">
                  <a:moveTo>
                    <a:pt x="0" y="0"/>
                  </a:moveTo>
                  <a:lnTo>
                    <a:pt x="5475614" y="0"/>
                  </a:lnTo>
                  <a:lnTo>
                    <a:pt x="5475614" y="3015356"/>
                  </a:lnTo>
                  <a:lnTo>
                    <a:pt x="0" y="3015356"/>
                  </a:lnTo>
                  <a:close/>
                </a:path>
              </a:pathLst>
            </a:custGeom>
            <a:solidFill>
              <a:srgbClr val="FFFFFF"/>
            </a:solidFill>
          </p:spPr>
        </p:sp>
      </p:grpSp>
      <p:sp>
        <p:nvSpPr>
          <p:cNvPr id="17" name="TextBox 16"/>
          <p:cNvSpPr txBox="1"/>
          <p:nvPr/>
        </p:nvSpPr>
        <p:spPr>
          <a:xfrm>
            <a:off x="4191000" y="723900"/>
            <a:ext cx="9906000" cy="1323439"/>
          </a:xfrm>
          <a:prstGeom prst="rect">
            <a:avLst/>
          </a:prstGeom>
          <a:noFill/>
        </p:spPr>
        <p:txBody>
          <a:bodyPr wrap="square" rtlCol="0">
            <a:spAutoFit/>
          </a:bodyPr>
          <a:lstStyle/>
          <a:p>
            <a:pPr algn="ctr"/>
            <a:r>
              <a:rPr lang="en-GB" sz="8000" b="1" dirty="0" smtClean="0">
                <a:solidFill>
                  <a:srgbClr val="3D558B"/>
                </a:solidFill>
                <a:latin typeface="Arial" panose="020B0604020202020204" pitchFamily="34" charset="0"/>
                <a:cs typeface="Arial" panose="020B0604020202020204" pitchFamily="34" charset="0"/>
              </a:rPr>
              <a:t>Any Questions? </a:t>
            </a:r>
            <a:endParaRPr lang="en-GB" sz="8000" b="1" dirty="0">
              <a:solidFill>
                <a:srgbClr val="3D558B"/>
              </a:solidFill>
              <a:latin typeface="Arial" pitchFamily="34" charset="0"/>
              <a:cs typeface="Arial" pitchFamily="34" charset="0"/>
            </a:endParaRPr>
          </a:p>
        </p:txBody>
      </p:sp>
      <p:sp>
        <p:nvSpPr>
          <p:cNvPr id="18" name="TextBox 17"/>
          <p:cNvSpPr txBox="1"/>
          <p:nvPr/>
        </p:nvSpPr>
        <p:spPr>
          <a:xfrm>
            <a:off x="3456239" y="4610100"/>
            <a:ext cx="11375522" cy="4724370"/>
          </a:xfrm>
          <a:prstGeom prst="rect">
            <a:avLst/>
          </a:prstGeom>
          <a:noFill/>
        </p:spPr>
        <p:txBody>
          <a:bodyPr wrap="square" rtlCol="0">
            <a:spAutoFit/>
          </a:bodyPr>
          <a:lstStyle/>
          <a:p>
            <a:pPr algn="ctr">
              <a:buFont typeface="Arial" pitchFamily="34" charset="0"/>
              <a:buNone/>
            </a:pPr>
            <a:r>
              <a:rPr lang="en-GB" sz="3200" dirty="0" smtClean="0">
                <a:solidFill>
                  <a:srgbClr val="3D558B"/>
                </a:solidFill>
                <a:latin typeface="Arial" panose="020B0604020202020204" pitchFamily="34" charset="0"/>
                <a:cs typeface="Arial" panose="020B0604020202020204" pitchFamily="34" charset="0"/>
              </a:rPr>
              <a:t>David </a:t>
            </a:r>
            <a:r>
              <a:rPr lang="en-GB" sz="3200" dirty="0">
                <a:solidFill>
                  <a:srgbClr val="3D558B"/>
                </a:solidFill>
                <a:latin typeface="Arial" panose="020B0604020202020204" pitchFamily="34" charset="0"/>
                <a:cs typeface="Arial" panose="020B0604020202020204" pitchFamily="34" charset="0"/>
              </a:rPr>
              <a:t>Morton (Citizens Advice Cornwall)</a:t>
            </a:r>
          </a:p>
          <a:p>
            <a:pPr algn="ctr">
              <a:buFont typeface="Arial" pitchFamily="34" charset="0"/>
              <a:buNone/>
            </a:pPr>
            <a:r>
              <a:rPr lang="en-GB" sz="3200" dirty="0">
                <a:latin typeface="Arial" panose="020B0604020202020204" pitchFamily="34" charset="0"/>
                <a:cs typeface="Arial" panose="020B0604020202020204" pitchFamily="34" charset="0"/>
                <a:hlinkClick r:id="rId2"/>
              </a:rPr>
              <a:t>david.morton@citizensadvicecornwall.org.uk</a:t>
            </a:r>
            <a:endParaRPr lang="en-GB" sz="3200" dirty="0">
              <a:latin typeface="Arial" panose="020B0604020202020204" pitchFamily="34" charset="0"/>
              <a:cs typeface="Arial" panose="020B0604020202020204" pitchFamily="34" charset="0"/>
            </a:endParaRPr>
          </a:p>
          <a:p>
            <a:pPr algn="ctr">
              <a:buFont typeface="Arial" pitchFamily="34" charset="0"/>
              <a:buNone/>
            </a:pPr>
            <a:endParaRPr lang="en-GB" sz="1500" dirty="0">
              <a:latin typeface="Arial" panose="020B0604020202020204" pitchFamily="34" charset="0"/>
              <a:cs typeface="Arial" panose="020B0604020202020204" pitchFamily="34" charset="0"/>
            </a:endParaRPr>
          </a:p>
          <a:p>
            <a:pPr algn="ctr">
              <a:buFont typeface="Arial" pitchFamily="34" charset="0"/>
              <a:buNone/>
            </a:pPr>
            <a:r>
              <a:rPr lang="en-GB" sz="3200" dirty="0">
                <a:solidFill>
                  <a:srgbClr val="3D558B"/>
                </a:solidFill>
                <a:latin typeface="Arial" panose="020B0604020202020204" pitchFamily="34" charset="0"/>
                <a:cs typeface="Arial" panose="020B0604020202020204" pitchFamily="34" charset="0"/>
              </a:rPr>
              <a:t>Sophie Holland (Citizens Advice Cornwall)</a:t>
            </a:r>
          </a:p>
          <a:p>
            <a:pPr algn="ctr">
              <a:buFont typeface="Arial" pitchFamily="34" charset="0"/>
              <a:buNone/>
            </a:pPr>
            <a:r>
              <a:rPr lang="en-GB" sz="3200" dirty="0">
                <a:latin typeface="Arial" panose="020B0604020202020204" pitchFamily="34" charset="0"/>
                <a:cs typeface="Arial" panose="020B0604020202020204" pitchFamily="34" charset="0"/>
                <a:hlinkClick r:id="rId3"/>
              </a:rPr>
              <a:t>sophie.holland@citizensadvicecornwall.org.uk</a:t>
            </a:r>
            <a:r>
              <a:rPr lang="en-GB" sz="3200" dirty="0">
                <a:latin typeface="Arial" panose="020B0604020202020204" pitchFamily="34" charset="0"/>
                <a:cs typeface="Arial" panose="020B0604020202020204" pitchFamily="34" charset="0"/>
              </a:rPr>
              <a:t> </a:t>
            </a:r>
          </a:p>
          <a:p>
            <a:pPr algn="ctr">
              <a:buFont typeface="Arial" pitchFamily="34" charset="0"/>
              <a:buNone/>
            </a:pPr>
            <a:endParaRPr lang="en-GB" sz="1500" b="1" dirty="0">
              <a:latin typeface="Arial" panose="020B0604020202020204" pitchFamily="34" charset="0"/>
              <a:cs typeface="Arial" panose="020B0604020202020204" pitchFamily="34" charset="0"/>
            </a:endParaRPr>
          </a:p>
          <a:p>
            <a:pPr algn="ctr">
              <a:buFont typeface="Arial" pitchFamily="34" charset="0"/>
              <a:buNone/>
            </a:pPr>
            <a:r>
              <a:rPr lang="en-GB" sz="3200" dirty="0">
                <a:solidFill>
                  <a:srgbClr val="3D558B"/>
                </a:solidFill>
                <a:latin typeface="Arial" panose="020B0604020202020204" pitchFamily="34" charset="0"/>
                <a:cs typeface="Arial" panose="020B0604020202020204" pitchFamily="34" charset="0"/>
              </a:rPr>
              <a:t>Emma Greenwood (</a:t>
            </a:r>
            <a:r>
              <a:rPr lang="en-GB" sz="3200" dirty="0" err="1">
                <a:solidFill>
                  <a:srgbClr val="3D558B"/>
                </a:solidFill>
                <a:latin typeface="Arial" panose="020B0604020202020204" pitchFamily="34" charset="0"/>
                <a:cs typeface="Arial" panose="020B0604020202020204" pitchFamily="34" charset="0"/>
              </a:rPr>
              <a:t>Trussell</a:t>
            </a:r>
            <a:r>
              <a:rPr lang="en-GB" sz="3200" dirty="0">
                <a:solidFill>
                  <a:srgbClr val="3D558B"/>
                </a:solidFill>
                <a:latin typeface="Arial" panose="020B0604020202020204" pitchFamily="34" charset="0"/>
                <a:cs typeface="Arial" panose="020B0604020202020204" pitchFamily="34" charset="0"/>
              </a:rPr>
              <a:t> Trust)</a:t>
            </a:r>
          </a:p>
          <a:p>
            <a:pPr algn="ctr">
              <a:buFont typeface="Arial" pitchFamily="34" charset="0"/>
              <a:buNone/>
            </a:pPr>
            <a:r>
              <a:rPr lang="en-GB" sz="3200" dirty="0" smtClean="0">
                <a:latin typeface="Arial" panose="020B0604020202020204" pitchFamily="34" charset="0"/>
                <a:cs typeface="Arial" panose="020B0604020202020204" pitchFamily="34" charset="0"/>
                <a:hlinkClick r:id="rId4"/>
              </a:rPr>
              <a:t>emma.greenwood@trusselltrust.org</a:t>
            </a:r>
            <a:r>
              <a:rPr lang="en-GB" sz="3200" dirty="0" smtClean="0">
                <a:latin typeface="Arial" panose="020B0604020202020204" pitchFamily="34" charset="0"/>
                <a:cs typeface="Arial" panose="020B0604020202020204" pitchFamily="34" charset="0"/>
              </a:rPr>
              <a:t> </a:t>
            </a:r>
          </a:p>
          <a:p>
            <a:pPr algn="ctr">
              <a:buFont typeface="Arial" pitchFamily="34" charset="0"/>
              <a:buNone/>
            </a:pPr>
            <a:endParaRPr lang="en-GB" sz="1500" dirty="0">
              <a:latin typeface="Arial" panose="020B0604020202020204" pitchFamily="34" charset="0"/>
              <a:cs typeface="Arial" panose="020B0604020202020204" pitchFamily="34" charset="0"/>
            </a:endParaRPr>
          </a:p>
          <a:p>
            <a:pPr algn="ctr">
              <a:buFont typeface="Arial" pitchFamily="34" charset="0"/>
              <a:buNone/>
            </a:pPr>
            <a:r>
              <a:rPr lang="en-GB" sz="3200" dirty="0" smtClean="0">
                <a:solidFill>
                  <a:srgbClr val="3D558B"/>
                </a:solidFill>
                <a:latin typeface="Arial" panose="020B0604020202020204" pitchFamily="34" charset="0"/>
                <a:cs typeface="Arial" panose="020B0604020202020204" pitchFamily="34" charset="0"/>
              </a:rPr>
              <a:t>Jane Yeomans (Transformation Cornwall)</a:t>
            </a:r>
          </a:p>
          <a:p>
            <a:pPr algn="ctr">
              <a:buFont typeface="Arial" pitchFamily="34" charset="0"/>
              <a:buNone/>
            </a:pPr>
            <a:r>
              <a:rPr lang="en-GB" sz="3200" dirty="0" smtClean="0">
                <a:solidFill>
                  <a:srgbClr val="3D558B"/>
                </a:solidFill>
                <a:latin typeface="Arial" panose="020B0604020202020204" pitchFamily="34" charset="0"/>
                <a:cs typeface="Arial" panose="020B0604020202020204" pitchFamily="34" charset="0"/>
                <a:hlinkClick r:id="rId5"/>
              </a:rPr>
              <a:t>jane@transformation-cornwall.org.uk</a:t>
            </a:r>
            <a:r>
              <a:rPr lang="en-GB" sz="3200" dirty="0" smtClean="0">
                <a:solidFill>
                  <a:srgbClr val="3D558B"/>
                </a:solidFill>
                <a:latin typeface="Arial" panose="020B0604020202020204" pitchFamily="34" charset="0"/>
                <a:cs typeface="Arial" panose="020B0604020202020204" pitchFamily="34" charset="0"/>
              </a:rPr>
              <a:t> </a:t>
            </a:r>
            <a:endParaRPr lang="en-GB" sz="3200" dirty="0">
              <a:solidFill>
                <a:srgbClr val="3D558B"/>
              </a:solidFill>
              <a:latin typeface="Arial" panose="020B0604020202020204" pitchFamily="34" charset="0"/>
              <a:cs typeface="Arial" panose="020B0604020202020204" pitchFamily="34" charset="0"/>
            </a:endParaRPr>
          </a:p>
        </p:txBody>
      </p:sp>
      <p:sp>
        <p:nvSpPr>
          <p:cNvPr id="21" name="TextBox 20"/>
          <p:cNvSpPr txBox="1"/>
          <p:nvPr/>
        </p:nvSpPr>
        <p:spPr>
          <a:xfrm>
            <a:off x="2400300" y="2521684"/>
            <a:ext cx="13487400" cy="1631216"/>
          </a:xfrm>
          <a:prstGeom prst="rect">
            <a:avLst/>
          </a:prstGeom>
          <a:noFill/>
        </p:spPr>
        <p:txBody>
          <a:bodyPr wrap="square" rtlCol="0">
            <a:spAutoFit/>
          </a:bodyPr>
          <a:lstStyle/>
          <a:p>
            <a:pPr algn="ctr"/>
            <a:r>
              <a:rPr lang="en-GB" sz="5000" i="1" dirty="0" smtClean="0">
                <a:solidFill>
                  <a:srgbClr val="3D558B"/>
                </a:solidFill>
                <a:latin typeface="Arial" panose="020B0604020202020204" pitchFamily="34" charset="0"/>
                <a:cs typeface="Arial" panose="020B0604020202020204" pitchFamily="34" charset="0"/>
              </a:rPr>
              <a:t>Find </a:t>
            </a:r>
            <a:r>
              <a:rPr lang="en-GB" sz="5000" i="1" dirty="0">
                <a:solidFill>
                  <a:srgbClr val="3D558B"/>
                </a:solidFill>
                <a:latin typeface="Arial" panose="020B0604020202020204" pitchFamily="34" charset="0"/>
                <a:cs typeface="Arial" panose="020B0604020202020204" pitchFamily="34" charset="0"/>
              </a:rPr>
              <a:t>out more about cash first referral </a:t>
            </a:r>
            <a:r>
              <a:rPr lang="en-GB" sz="5000" i="1" dirty="0" smtClean="0">
                <a:solidFill>
                  <a:srgbClr val="3D558B"/>
                </a:solidFill>
                <a:latin typeface="Arial" panose="020B0604020202020204" pitchFamily="34" charset="0"/>
                <a:cs typeface="Arial" panose="020B0604020202020204" pitchFamily="34" charset="0"/>
              </a:rPr>
              <a:t>leaflets: </a:t>
            </a:r>
            <a:r>
              <a:rPr lang="en-GB" sz="5000" i="1" dirty="0" smtClean="0">
                <a:latin typeface="Arial" panose="020B0604020202020204" pitchFamily="34" charset="0"/>
                <a:cs typeface="Arial" panose="020B0604020202020204" pitchFamily="34" charset="0"/>
                <a:hlinkClick r:id="rId6"/>
              </a:rPr>
              <a:t>www.foodaidnetwork.org.uk/cash-first-leaflets</a:t>
            </a:r>
            <a:r>
              <a:rPr lang="en-GB" sz="5000" i="1" dirty="0" smtClean="0">
                <a:latin typeface="Arial" panose="020B0604020202020204" pitchFamily="34" charset="0"/>
                <a:cs typeface="Arial" panose="020B0604020202020204" pitchFamily="34" charset="0"/>
              </a:rPr>
              <a:t> </a:t>
            </a:r>
            <a:endParaRPr lang="en-US" sz="5000" dirty="0">
              <a:latin typeface="Arial" panose="020B0604020202020204" pitchFamily="34" charset="0"/>
              <a:cs typeface="Arial" panose="020B0604020202020204" pitchFamily="34" charset="0"/>
            </a:endParaRPr>
          </a:p>
        </p:txBody>
      </p:sp>
      <p:grpSp>
        <p:nvGrpSpPr>
          <p:cNvPr id="22" name="Group 15"/>
          <p:cNvGrpSpPr/>
          <p:nvPr/>
        </p:nvGrpSpPr>
        <p:grpSpPr>
          <a:xfrm>
            <a:off x="15544800" y="7505700"/>
            <a:ext cx="2189593" cy="2318724"/>
            <a:chOff x="15544800" y="7505700"/>
            <a:chExt cx="2189593" cy="2318724"/>
          </a:xfrm>
        </p:grpSpPr>
        <p:pic>
          <p:nvPicPr>
            <p:cNvPr id="23" name="Picture 22"/>
            <p:cNvPicPr>
              <a:picLocks noChangeAspect="1"/>
            </p:cNvPicPr>
            <p:nvPr/>
          </p:nvPicPr>
          <p:blipFill>
            <a:blip r:embed="rId7" cstate="print"/>
            <a:srcRect l="47744"/>
            <a:stretch>
              <a:fillRect/>
            </a:stretch>
          </p:blipFill>
          <p:spPr>
            <a:xfrm>
              <a:off x="15544800" y="8572500"/>
              <a:ext cx="2189593" cy="1251924"/>
            </a:xfrm>
            <a:prstGeom prst="rect">
              <a:avLst/>
            </a:prstGeom>
          </p:spPr>
        </p:pic>
        <p:pic>
          <p:nvPicPr>
            <p:cNvPr id="24" name="Picture 23"/>
            <p:cNvPicPr>
              <a:picLocks noChangeAspect="1"/>
            </p:cNvPicPr>
            <p:nvPr/>
          </p:nvPicPr>
          <p:blipFill>
            <a:blip r:embed="rId7" cstate="print"/>
            <a:srcRect r="52717"/>
            <a:stretch>
              <a:fillRect/>
            </a:stretch>
          </p:blipFill>
          <p:spPr>
            <a:xfrm>
              <a:off x="15697200" y="7505700"/>
              <a:ext cx="1981200" cy="1251924"/>
            </a:xfrm>
            <a:prstGeom prst="rect">
              <a:avLst/>
            </a:prstGeom>
          </p:spPr>
        </p:pic>
      </p:grpSp>
    </p:spTree>
    <p:extLst>
      <p:ext uri="{BB962C8B-B14F-4D97-AF65-F5344CB8AC3E}">
        <p14:creationId xmlns:p14="http://schemas.microsoft.com/office/powerpoint/2010/main" val="3259516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8"/>
          <p:cNvGrpSpPr/>
          <p:nvPr/>
        </p:nvGrpSpPr>
        <p:grpSpPr>
          <a:xfrm>
            <a:off x="914400" y="-2628900"/>
            <a:ext cx="17907000" cy="14016101"/>
            <a:chOff x="0" y="0"/>
            <a:chExt cx="1913890" cy="1913890"/>
          </a:xfrm>
        </p:grpSpPr>
        <p:sp>
          <p:nvSpPr>
            <p:cNvPr id="16"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sp>
      </p:grpSp>
      <p:grpSp>
        <p:nvGrpSpPr>
          <p:cNvPr id="2" name="Group 2"/>
          <p:cNvGrpSpPr/>
          <p:nvPr/>
        </p:nvGrpSpPr>
        <p:grpSpPr>
          <a:xfrm rot="2206525">
            <a:off x="-10851289" y="-7572574"/>
            <a:ext cx="17202549" cy="17202549"/>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D16A61"/>
            </a:solidFill>
          </p:spPr>
        </p:sp>
      </p:grpSp>
      <p:grpSp>
        <p:nvGrpSpPr>
          <p:cNvPr id="4" name="Group 4"/>
          <p:cNvGrpSpPr/>
          <p:nvPr/>
        </p:nvGrpSpPr>
        <p:grpSpPr>
          <a:xfrm rot="2206525">
            <a:off x="-12010284" y="-7572574"/>
            <a:ext cx="17202549" cy="17202549"/>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A492"/>
            </a:solidFill>
          </p:spPr>
        </p:sp>
      </p:grpSp>
      <p:grpSp>
        <p:nvGrpSpPr>
          <p:cNvPr id="6" name="Group 6"/>
          <p:cNvGrpSpPr/>
          <p:nvPr/>
        </p:nvGrpSpPr>
        <p:grpSpPr>
          <a:xfrm rot="2206525">
            <a:off x="-9456533" y="-6221400"/>
            <a:ext cx="14016100" cy="14016100"/>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sp>
      </p:grpSp>
      <p:grpSp>
        <p:nvGrpSpPr>
          <p:cNvPr id="8" name="Group 8"/>
          <p:cNvGrpSpPr/>
          <p:nvPr/>
        </p:nvGrpSpPr>
        <p:grpSpPr>
          <a:xfrm rot="2206525">
            <a:off x="-10236085" y="-6827166"/>
            <a:ext cx="14016100" cy="14016100"/>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sp>
      </p:grpSp>
      <p:grpSp>
        <p:nvGrpSpPr>
          <p:cNvPr id="10" name="Group 10"/>
          <p:cNvGrpSpPr/>
          <p:nvPr/>
        </p:nvGrpSpPr>
        <p:grpSpPr>
          <a:xfrm>
            <a:off x="427530" y="343442"/>
            <a:ext cx="17432939" cy="9600116"/>
            <a:chOff x="0" y="0"/>
            <a:chExt cx="5475614" cy="3015357"/>
          </a:xfrm>
        </p:grpSpPr>
        <p:sp>
          <p:nvSpPr>
            <p:cNvPr id="11" name="Freeform 11"/>
            <p:cNvSpPr/>
            <p:nvPr/>
          </p:nvSpPr>
          <p:spPr>
            <a:xfrm>
              <a:off x="0" y="0"/>
              <a:ext cx="5475614" cy="3015356"/>
            </a:xfrm>
            <a:custGeom>
              <a:avLst/>
              <a:gdLst/>
              <a:ahLst/>
              <a:cxnLst/>
              <a:rect l="l" t="t" r="r" b="b"/>
              <a:pathLst>
                <a:path w="5475614" h="3015356">
                  <a:moveTo>
                    <a:pt x="0" y="0"/>
                  </a:moveTo>
                  <a:lnTo>
                    <a:pt x="5475614" y="0"/>
                  </a:lnTo>
                  <a:lnTo>
                    <a:pt x="5475614" y="3015356"/>
                  </a:lnTo>
                  <a:lnTo>
                    <a:pt x="0" y="3015356"/>
                  </a:lnTo>
                  <a:close/>
                </a:path>
              </a:pathLst>
            </a:custGeom>
            <a:solidFill>
              <a:srgbClr val="FFFFFF"/>
            </a:solidFill>
          </p:spPr>
        </p:sp>
      </p:grpSp>
      <p:sp>
        <p:nvSpPr>
          <p:cNvPr id="21" name="Content Placeholder 2">
            <a:extLst>
              <a:ext uri="{FF2B5EF4-FFF2-40B4-BE49-F238E27FC236}">
                <a16:creationId xmlns:a16="http://schemas.microsoft.com/office/drawing/2014/main" id="{43E0499F-E57C-488F-AFFA-C08DAD052ED3}"/>
              </a:ext>
            </a:extLst>
          </p:cNvPr>
          <p:cNvSpPr txBox="1">
            <a:spLocks/>
          </p:cNvSpPr>
          <p:nvPr/>
        </p:nvSpPr>
        <p:spPr>
          <a:xfrm>
            <a:off x="7924800" y="647700"/>
            <a:ext cx="9372600" cy="6781800"/>
          </a:xfrm>
          <a:prstGeom prst="rect">
            <a:avLst/>
          </a:prstGeom>
        </p:spPr>
        <p:txBody>
          <a:bodyPr>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20000" dirty="0" smtClean="0">
                <a:solidFill>
                  <a:srgbClr val="3D558B"/>
                </a:solidFill>
                <a:latin typeface="Arial" panose="020B0604020202020204" pitchFamily="34" charset="0"/>
                <a:cs typeface="Arial" panose="020B0604020202020204" pitchFamily="34" charset="0"/>
              </a:rPr>
              <a:t>This training is based on resources developed by the </a:t>
            </a:r>
          </a:p>
          <a:p>
            <a:pPr marL="0" indent="0" algn="ctr">
              <a:buNone/>
            </a:pPr>
            <a:r>
              <a:rPr lang="en-GB" sz="20000" b="1" dirty="0" smtClean="0">
                <a:solidFill>
                  <a:srgbClr val="3D558B"/>
                </a:solidFill>
                <a:latin typeface="Arial" panose="020B0604020202020204" pitchFamily="34" charset="0"/>
                <a:cs typeface="Arial" panose="020B0604020202020204" pitchFamily="34" charset="0"/>
              </a:rPr>
              <a:t>Highland Money Counts Partnership. </a:t>
            </a:r>
          </a:p>
          <a:p>
            <a:pPr marL="0" indent="0" algn="ctr">
              <a:buNone/>
            </a:pPr>
            <a:endParaRPr lang="en-GB" sz="20000" b="1" dirty="0" smtClean="0">
              <a:solidFill>
                <a:srgbClr val="3D558B"/>
              </a:solidFill>
              <a:latin typeface="Arial" panose="020B0604020202020204" pitchFamily="34" charset="0"/>
              <a:cs typeface="Arial" panose="020B0604020202020204" pitchFamily="34" charset="0"/>
            </a:endParaRPr>
          </a:p>
          <a:p>
            <a:pPr marL="0" indent="0" algn="ctr">
              <a:buNone/>
            </a:pPr>
            <a:r>
              <a:rPr lang="en-GB" sz="20000" dirty="0" smtClean="0">
                <a:solidFill>
                  <a:srgbClr val="3D558B"/>
                </a:solidFill>
                <a:latin typeface="Arial" panose="020B0604020202020204" pitchFamily="34" charset="0"/>
                <a:cs typeface="Arial" panose="020B0604020202020204" pitchFamily="34" charset="0"/>
              </a:rPr>
              <a:t>Partners include The </a:t>
            </a:r>
            <a:r>
              <a:rPr lang="en-GB" sz="20000" dirty="0" err="1" smtClean="0">
                <a:solidFill>
                  <a:srgbClr val="3D558B"/>
                </a:solidFill>
                <a:latin typeface="Arial" panose="020B0604020202020204" pitchFamily="34" charset="0"/>
                <a:cs typeface="Arial" panose="020B0604020202020204" pitchFamily="34" charset="0"/>
              </a:rPr>
              <a:t>Trussell</a:t>
            </a:r>
            <a:r>
              <a:rPr lang="en-GB" sz="20000" dirty="0" smtClean="0">
                <a:solidFill>
                  <a:srgbClr val="3D558B"/>
                </a:solidFill>
                <a:latin typeface="Arial" panose="020B0604020202020204" pitchFamily="34" charset="0"/>
                <a:cs typeface="Arial" panose="020B0604020202020204" pitchFamily="34" charset="0"/>
              </a:rPr>
              <a:t> Trust, NHS Highland, Highland Council and Social Security Scotland, in partnership with the Independent Food Aid Network and Nourish Scotland. </a:t>
            </a:r>
            <a:endParaRPr lang="en-US" sz="20000" dirty="0" smtClean="0">
              <a:solidFill>
                <a:srgbClr val="3D558B"/>
              </a:solidFill>
              <a:latin typeface="Arial" panose="020B0604020202020204" pitchFamily="34" charset="0"/>
              <a:cs typeface="Arial" panose="020B0604020202020204" pitchFamily="34" charset="0"/>
            </a:endParaRPr>
          </a:p>
          <a:p>
            <a:endParaRPr lang="en-GB" sz="1700" dirty="0"/>
          </a:p>
        </p:txBody>
      </p:sp>
      <p:pic>
        <p:nvPicPr>
          <p:cNvPr id="1028" name="Picture 4" descr="dog biting Thank You mail paper"/>
          <p:cNvPicPr>
            <a:picLocks noChangeAspect="1" noChangeArrowheads="1"/>
          </p:cNvPicPr>
          <p:nvPr/>
        </p:nvPicPr>
        <p:blipFill>
          <a:blip r:embed="rId2" cstate="print"/>
          <a:srcRect/>
          <a:stretch>
            <a:fillRect/>
          </a:stretch>
        </p:blipFill>
        <p:spPr bwMode="auto">
          <a:xfrm>
            <a:off x="531629" y="419100"/>
            <a:ext cx="7088371" cy="9448800"/>
          </a:xfrm>
          <a:prstGeom prst="rect">
            <a:avLst/>
          </a:prstGeom>
          <a:noFill/>
        </p:spPr>
      </p:pic>
      <p:grpSp>
        <p:nvGrpSpPr>
          <p:cNvPr id="25" name="Group 24"/>
          <p:cNvGrpSpPr/>
          <p:nvPr/>
        </p:nvGrpSpPr>
        <p:grpSpPr>
          <a:xfrm>
            <a:off x="9677400" y="8115300"/>
            <a:ext cx="6032898" cy="1711988"/>
            <a:chOff x="9296400" y="7962900"/>
            <a:chExt cx="6463903" cy="1834297"/>
          </a:xfrm>
        </p:grpSpPr>
        <p:pic>
          <p:nvPicPr>
            <p:cNvPr id="23" name="Picture 22"/>
            <p:cNvPicPr>
              <a:picLocks noChangeAspect="1"/>
            </p:cNvPicPr>
            <p:nvPr/>
          </p:nvPicPr>
          <p:blipFill>
            <a:blip r:embed="rId3" cstate="print"/>
            <a:stretch>
              <a:fillRect/>
            </a:stretch>
          </p:blipFill>
          <p:spPr>
            <a:xfrm>
              <a:off x="12420600" y="8039100"/>
              <a:ext cx="3339703" cy="1619250"/>
            </a:xfrm>
            <a:prstGeom prst="rect">
              <a:avLst/>
            </a:prstGeom>
          </p:spPr>
        </p:pic>
        <p:pic>
          <p:nvPicPr>
            <p:cNvPr id="24" name="Picture 23"/>
            <p:cNvPicPr>
              <a:picLocks noChangeAspect="1"/>
            </p:cNvPicPr>
            <p:nvPr/>
          </p:nvPicPr>
          <p:blipFill>
            <a:blip r:embed="rId4" cstate="print"/>
            <a:stretch>
              <a:fillRect/>
            </a:stretch>
          </p:blipFill>
          <p:spPr>
            <a:xfrm>
              <a:off x="9296400" y="7962900"/>
              <a:ext cx="3123621" cy="1834297"/>
            </a:xfrm>
            <a:prstGeom prst="rect">
              <a:avLst/>
            </a:prstGeom>
          </p:spPr>
        </p:pic>
      </p:grpSp>
    </p:spTree>
    <p:extLst>
      <p:ext uri="{BB962C8B-B14F-4D97-AF65-F5344CB8AC3E}">
        <p14:creationId xmlns:p14="http://schemas.microsoft.com/office/powerpoint/2010/main" val="19297947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8"/>
          <p:cNvGrpSpPr/>
          <p:nvPr/>
        </p:nvGrpSpPr>
        <p:grpSpPr>
          <a:xfrm>
            <a:off x="914400" y="-2628900"/>
            <a:ext cx="17907000" cy="14016101"/>
            <a:chOff x="0" y="0"/>
            <a:chExt cx="1913890" cy="1913890"/>
          </a:xfrm>
        </p:grpSpPr>
        <p:sp>
          <p:nvSpPr>
            <p:cNvPr id="23"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sp>
      </p:grpSp>
      <p:grpSp>
        <p:nvGrpSpPr>
          <p:cNvPr id="2" name="Group 2"/>
          <p:cNvGrpSpPr/>
          <p:nvPr/>
        </p:nvGrpSpPr>
        <p:grpSpPr>
          <a:xfrm rot="2206525">
            <a:off x="-10851288" y="-7572573"/>
            <a:ext cx="17202549" cy="17202549"/>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D16A61"/>
            </a:solidFill>
          </p:spPr>
        </p:sp>
      </p:grpSp>
      <p:grpSp>
        <p:nvGrpSpPr>
          <p:cNvPr id="4" name="Group 4"/>
          <p:cNvGrpSpPr/>
          <p:nvPr/>
        </p:nvGrpSpPr>
        <p:grpSpPr>
          <a:xfrm rot="2206525">
            <a:off x="-12010284" y="-7572573"/>
            <a:ext cx="17202549" cy="17202549"/>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A492"/>
            </a:solidFill>
          </p:spPr>
        </p:sp>
      </p:grpSp>
      <p:grpSp>
        <p:nvGrpSpPr>
          <p:cNvPr id="6" name="Group 6"/>
          <p:cNvGrpSpPr/>
          <p:nvPr/>
        </p:nvGrpSpPr>
        <p:grpSpPr>
          <a:xfrm rot="2206525">
            <a:off x="-9456534" y="-6221400"/>
            <a:ext cx="14016101" cy="14016101"/>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sp>
      </p:grpSp>
      <p:grpSp>
        <p:nvGrpSpPr>
          <p:cNvPr id="8" name="Group 8"/>
          <p:cNvGrpSpPr/>
          <p:nvPr/>
        </p:nvGrpSpPr>
        <p:grpSpPr>
          <a:xfrm rot="2206525">
            <a:off x="-10236085" y="-6827166"/>
            <a:ext cx="14016101" cy="14016101"/>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sp>
      </p:grpSp>
      <p:grpSp>
        <p:nvGrpSpPr>
          <p:cNvPr id="10" name="Group 10"/>
          <p:cNvGrpSpPr/>
          <p:nvPr/>
        </p:nvGrpSpPr>
        <p:grpSpPr>
          <a:xfrm>
            <a:off x="427532" y="343444"/>
            <a:ext cx="17432939" cy="9600116"/>
            <a:chOff x="0" y="0"/>
            <a:chExt cx="5475614" cy="3015357"/>
          </a:xfrm>
        </p:grpSpPr>
        <p:sp>
          <p:nvSpPr>
            <p:cNvPr id="11" name="Freeform 11"/>
            <p:cNvSpPr/>
            <p:nvPr/>
          </p:nvSpPr>
          <p:spPr>
            <a:xfrm>
              <a:off x="0" y="0"/>
              <a:ext cx="5475614" cy="3015356"/>
            </a:xfrm>
            <a:custGeom>
              <a:avLst/>
              <a:gdLst/>
              <a:ahLst/>
              <a:cxnLst/>
              <a:rect l="l" t="t" r="r" b="b"/>
              <a:pathLst>
                <a:path w="5475614" h="3015356">
                  <a:moveTo>
                    <a:pt x="0" y="0"/>
                  </a:moveTo>
                  <a:lnTo>
                    <a:pt x="5475614" y="0"/>
                  </a:lnTo>
                  <a:lnTo>
                    <a:pt x="5475614" y="3015356"/>
                  </a:lnTo>
                  <a:lnTo>
                    <a:pt x="0" y="3015356"/>
                  </a:lnTo>
                  <a:close/>
                </a:path>
              </a:pathLst>
            </a:custGeom>
            <a:solidFill>
              <a:srgbClr val="FFFFFF"/>
            </a:solidFill>
          </p:spPr>
        </p:sp>
      </p:grpSp>
      <p:sp>
        <p:nvSpPr>
          <p:cNvPr id="17" name="TextBox 16"/>
          <p:cNvSpPr txBox="1"/>
          <p:nvPr/>
        </p:nvSpPr>
        <p:spPr>
          <a:xfrm>
            <a:off x="419100" y="876300"/>
            <a:ext cx="17449800" cy="1107996"/>
          </a:xfrm>
          <a:prstGeom prst="rect">
            <a:avLst/>
          </a:prstGeom>
          <a:noFill/>
        </p:spPr>
        <p:txBody>
          <a:bodyPr wrap="square" rtlCol="0">
            <a:spAutoFit/>
          </a:bodyPr>
          <a:lstStyle/>
          <a:p>
            <a:pPr algn="ctr"/>
            <a:r>
              <a:rPr lang="en-GB" sz="6600" b="1" dirty="0">
                <a:solidFill>
                  <a:srgbClr val="3D558B"/>
                </a:solidFill>
                <a:latin typeface="Arial" pitchFamily="34" charset="0"/>
                <a:cs typeface="Arial" pitchFamily="34" charset="0"/>
              </a:rPr>
              <a:t>Cornwall: Worrying About Money? Leaflet</a:t>
            </a:r>
          </a:p>
        </p:txBody>
      </p:sp>
      <p:pic>
        <p:nvPicPr>
          <p:cNvPr id="13" name="Picture 12"/>
          <p:cNvPicPr>
            <a:picLocks noChangeAspect="1"/>
          </p:cNvPicPr>
          <p:nvPr/>
        </p:nvPicPr>
        <p:blipFill>
          <a:blip r:embed="rId2" cstate="print"/>
          <a:stretch>
            <a:fillRect/>
          </a:stretch>
        </p:blipFill>
        <p:spPr>
          <a:xfrm>
            <a:off x="3505200" y="2476500"/>
            <a:ext cx="11301689" cy="6261324"/>
          </a:xfrm>
          <a:prstGeom prst="rect">
            <a:avLst/>
          </a:prstGeom>
        </p:spPr>
      </p:pic>
      <p:sp>
        <p:nvSpPr>
          <p:cNvPr id="20" name="Rectangle 19"/>
          <p:cNvSpPr/>
          <p:nvPr/>
        </p:nvSpPr>
        <p:spPr>
          <a:xfrm>
            <a:off x="6594922" y="9422368"/>
            <a:ext cx="5098157" cy="369332"/>
          </a:xfrm>
          <a:prstGeom prst="rect">
            <a:avLst/>
          </a:prstGeom>
        </p:spPr>
        <p:txBody>
          <a:bodyPr wrap="square">
            <a:spAutoFit/>
          </a:bodyPr>
          <a:lstStyle/>
          <a:p>
            <a:r>
              <a:rPr lang="en-GB" dirty="0">
                <a:hlinkClick r:id="rId3"/>
              </a:rPr>
              <a:t>https://www.youtube.com/watch?v=yG4oreVAQvY</a:t>
            </a:r>
            <a:endParaRPr lang="en-GB" dirty="0"/>
          </a:p>
        </p:txBody>
      </p:sp>
      <p:grpSp>
        <p:nvGrpSpPr>
          <p:cNvPr id="16" name="Group 15"/>
          <p:cNvGrpSpPr/>
          <p:nvPr/>
        </p:nvGrpSpPr>
        <p:grpSpPr>
          <a:xfrm>
            <a:off x="15544800" y="7505700"/>
            <a:ext cx="2189593" cy="2318724"/>
            <a:chOff x="15544800" y="7505700"/>
            <a:chExt cx="2189593" cy="2318724"/>
          </a:xfrm>
        </p:grpSpPr>
        <p:pic>
          <p:nvPicPr>
            <p:cNvPr id="18" name="Picture 17"/>
            <p:cNvPicPr>
              <a:picLocks noChangeAspect="1"/>
            </p:cNvPicPr>
            <p:nvPr/>
          </p:nvPicPr>
          <p:blipFill>
            <a:blip r:embed="rId4" cstate="print"/>
            <a:srcRect l="47744"/>
            <a:stretch>
              <a:fillRect/>
            </a:stretch>
          </p:blipFill>
          <p:spPr>
            <a:xfrm>
              <a:off x="15544800" y="8572500"/>
              <a:ext cx="2189593" cy="1251924"/>
            </a:xfrm>
            <a:prstGeom prst="rect">
              <a:avLst/>
            </a:prstGeom>
          </p:spPr>
        </p:pic>
        <p:pic>
          <p:nvPicPr>
            <p:cNvPr id="21" name="Picture 20"/>
            <p:cNvPicPr>
              <a:picLocks noChangeAspect="1"/>
            </p:cNvPicPr>
            <p:nvPr/>
          </p:nvPicPr>
          <p:blipFill>
            <a:blip r:embed="rId4" cstate="print"/>
            <a:srcRect r="52717"/>
            <a:stretch>
              <a:fillRect/>
            </a:stretch>
          </p:blipFill>
          <p:spPr>
            <a:xfrm>
              <a:off x="15697200" y="7505700"/>
              <a:ext cx="1981200" cy="1251924"/>
            </a:xfrm>
            <a:prstGeom prst="rect">
              <a:avLst/>
            </a:prstGeom>
          </p:spPr>
        </p:pic>
      </p:grpSp>
    </p:spTree>
    <p:extLst>
      <p:ext uri="{BB962C8B-B14F-4D97-AF65-F5344CB8AC3E}">
        <p14:creationId xmlns:p14="http://schemas.microsoft.com/office/powerpoint/2010/main" val="35355305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084A3"/>
        </a:solidFill>
        <a:effectLst/>
      </p:bgPr>
    </p:bg>
    <p:spTree>
      <p:nvGrpSpPr>
        <p:cNvPr id="1" name=""/>
        <p:cNvGrpSpPr/>
        <p:nvPr/>
      </p:nvGrpSpPr>
      <p:grpSpPr>
        <a:xfrm>
          <a:off x="0" y="0"/>
          <a:ext cx="0" cy="0"/>
          <a:chOff x="0" y="0"/>
          <a:chExt cx="0" cy="0"/>
        </a:xfrm>
      </p:grpSpPr>
      <p:grpSp>
        <p:nvGrpSpPr>
          <p:cNvPr id="2" name="Group 2"/>
          <p:cNvGrpSpPr/>
          <p:nvPr/>
        </p:nvGrpSpPr>
        <p:grpSpPr>
          <a:xfrm rot="2206525">
            <a:off x="-10851289" y="-7572574"/>
            <a:ext cx="17202549" cy="17202549"/>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D16A61"/>
            </a:solidFill>
          </p:spPr>
        </p:sp>
      </p:grpSp>
      <p:grpSp>
        <p:nvGrpSpPr>
          <p:cNvPr id="4" name="Group 4"/>
          <p:cNvGrpSpPr/>
          <p:nvPr/>
        </p:nvGrpSpPr>
        <p:grpSpPr>
          <a:xfrm rot="2206525">
            <a:off x="-12010284" y="-7572574"/>
            <a:ext cx="17202549" cy="17202549"/>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A492"/>
            </a:solidFill>
          </p:spPr>
        </p:sp>
      </p:grpSp>
      <p:grpSp>
        <p:nvGrpSpPr>
          <p:cNvPr id="6" name="Group 6"/>
          <p:cNvGrpSpPr/>
          <p:nvPr/>
        </p:nvGrpSpPr>
        <p:grpSpPr>
          <a:xfrm rot="2206525">
            <a:off x="-9456533" y="-6221400"/>
            <a:ext cx="14016100" cy="14016100"/>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sp>
      </p:grpSp>
      <p:grpSp>
        <p:nvGrpSpPr>
          <p:cNvPr id="8" name="Group 8"/>
          <p:cNvGrpSpPr/>
          <p:nvPr/>
        </p:nvGrpSpPr>
        <p:grpSpPr>
          <a:xfrm rot="2206525">
            <a:off x="-10236085" y="-6827166"/>
            <a:ext cx="14016100" cy="14016100"/>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sp>
      </p:grpSp>
      <p:grpSp>
        <p:nvGrpSpPr>
          <p:cNvPr id="10" name="Group 10"/>
          <p:cNvGrpSpPr/>
          <p:nvPr/>
        </p:nvGrpSpPr>
        <p:grpSpPr>
          <a:xfrm>
            <a:off x="427530" y="343442"/>
            <a:ext cx="17432939" cy="9600116"/>
            <a:chOff x="0" y="0"/>
            <a:chExt cx="5475614" cy="3015357"/>
          </a:xfrm>
        </p:grpSpPr>
        <p:sp>
          <p:nvSpPr>
            <p:cNvPr id="11" name="Freeform 11"/>
            <p:cNvSpPr/>
            <p:nvPr/>
          </p:nvSpPr>
          <p:spPr>
            <a:xfrm>
              <a:off x="0" y="0"/>
              <a:ext cx="5475614" cy="3015356"/>
            </a:xfrm>
            <a:custGeom>
              <a:avLst/>
              <a:gdLst/>
              <a:ahLst/>
              <a:cxnLst/>
              <a:rect l="l" t="t" r="r" b="b"/>
              <a:pathLst>
                <a:path w="5475614" h="3015356">
                  <a:moveTo>
                    <a:pt x="0" y="0"/>
                  </a:moveTo>
                  <a:lnTo>
                    <a:pt x="5475614" y="0"/>
                  </a:lnTo>
                  <a:lnTo>
                    <a:pt x="5475614" y="3015356"/>
                  </a:lnTo>
                  <a:lnTo>
                    <a:pt x="0" y="3015356"/>
                  </a:lnTo>
                  <a:close/>
                </a:path>
              </a:pathLst>
            </a:custGeom>
            <a:solidFill>
              <a:srgbClr val="FFFFFF"/>
            </a:solidFill>
          </p:spPr>
        </p:sp>
      </p:grpSp>
      <p:sp>
        <p:nvSpPr>
          <p:cNvPr id="17" name="TextBox 16"/>
          <p:cNvSpPr txBox="1"/>
          <p:nvPr/>
        </p:nvSpPr>
        <p:spPr>
          <a:xfrm>
            <a:off x="419100" y="723900"/>
            <a:ext cx="17449800" cy="1323439"/>
          </a:xfrm>
          <a:prstGeom prst="rect">
            <a:avLst/>
          </a:prstGeom>
          <a:noFill/>
        </p:spPr>
        <p:txBody>
          <a:bodyPr wrap="square" rtlCol="0">
            <a:spAutoFit/>
          </a:bodyPr>
          <a:lstStyle/>
          <a:p>
            <a:pPr algn="ctr"/>
            <a:r>
              <a:rPr lang="en-GB" sz="8000" b="1" dirty="0" smtClean="0">
                <a:solidFill>
                  <a:srgbClr val="3D558B"/>
                </a:solidFill>
                <a:latin typeface="Arial" pitchFamily="34" charset="0"/>
                <a:cs typeface="Arial" pitchFamily="34" charset="0"/>
              </a:rPr>
              <a:t>Learning Outcomes</a:t>
            </a:r>
            <a:endParaRPr lang="en-GB" sz="8000" b="1" dirty="0">
              <a:solidFill>
                <a:srgbClr val="3D558B"/>
              </a:solidFill>
              <a:latin typeface="Arial" pitchFamily="34" charset="0"/>
              <a:cs typeface="Arial" pitchFamily="34" charset="0"/>
            </a:endParaRPr>
          </a:p>
        </p:txBody>
      </p:sp>
      <p:sp>
        <p:nvSpPr>
          <p:cNvPr id="18" name="TextBox 17"/>
          <p:cNvSpPr txBox="1"/>
          <p:nvPr/>
        </p:nvSpPr>
        <p:spPr>
          <a:xfrm>
            <a:off x="3486150" y="8420100"/>
            <a:ext cx="11315700" cy="1323439"/>
          </a:xfrm>
          <a:prstGeom prst="rect">
            <a:avLst/>
          </a:prstGeom>
          <a:noFill/>
        </p:spPr>
        <p:txBody>
          <a:bodyPr wrap="square" rtlCol="0">
            <a:spAutoFit/>
          </a:bodyPr>
          <a:lstStyle/>
          <a:p>
            <a:pPr algn="ctr"/>
            <a:r>
              <a:rPr lang="en-GB" sz="4000" dirty="0" smtClean="0">
                <a:solidFill>
                  <a:srgbClr val="3D558B"/>
                </a:solidFill>
                <a:latin typeface="Arial" panose="020B0604020202020204" pitchFamily="34" charset="0"/>
                <a:cs typeface="Arial" panose="020B0604020202020204" pitchFamily="34" charset="0"/>
              </a:rPr>
              <a:t>To </a:t>
            </a:r>
            <a:r>
              <a:rPr lang="en-GB" sz="4000" dirty="0">
                <a:solidFill>
                  <a:srgbClr val="3D558B"/>
                </a:solidFill>
                <a:latin typeface="Arial" panose="020B0604020202020204" pitchFamily="34" charset="0"/>
                <a:cs typeface="Arial" panose="020B0604020202020204" pitchFamily="34" charset="0"/>
              </a:rPr>
              <a:t>use the </a:t>
            </a:r>
            <a:r>
              <a:rPr lang="en-GB" sz="4000" b="1" dirty="0" smtClean="0">
                <a:solidFill>
                  <a:srgbClr val="3D558B"/>
                </a:solidFill>
                <a:latin typeface="Arial" panose="020B0604020202020204" pitchFamily="34" charset="0"/>
                <a:cs typeface="Arial" panose="020B0604020202020204" pitchFamily="34" charset="0"/>
              </a:rPr>
              <a:t>Worrying </a:t>
            </a:r>
            <a:r>
              <a:rPr lang="en-GB" sz="4000" b="1" dirty="0">
                <a:solidFill>
                  <a:srgbClr val="3D558B"/>
                </a:solidFill>
                <a:latin typeface="Arial" panose="020B0604020202020204" pitchFamily="34" charset="0"/>
                <a:cs typeface="Arial" panose="020B0604020202020204" pitchFamily="34" charset="0"/>
              </a:rPr>
              <a:t>About Money? </a:t>
            </a:r>
            <a:r>
              <a:rPr lang="en-GB" sz="4000" dirty="0" smtClean="0">
                <a:solidFill>
                  <a:srgbClr val="3D558B"/>
                </a:solidFill>
                <a:latin typeface="Arial" panose="020B0604020202020204" pitchFamily="34" charset="0"/>
                <a:cs typeface="Arial" panose="020B0604020202020204" pitchFamily="34" charset="0"/>
              </a:rPr>
              <a:t>leaflet well </a:t>
            </a:r>
            <a:r>
              <a:rPr lang="en-GB" sz="4000" dirty="0">
                <a:solidFill>
                  <a:srgbClr val="3D558B"/>
                </a:solidFill>
                <a:latin typeface="Arial" panose="020B0604020202020204" pitchFamily="34" charset="0"/>
                <a:cs typeface="Arial" panose="020B0604020202020204" pitchFamily="34" charset="0"/>
              </a:rPr>
              <a:t>and with confidence</a:t>
            </a:r>
          </a:p>
        </p:txBody>
      </p:sp>
      <p:pic>
        <p:nvPicPr>
          <p:cNvPr id="16" name="Picture 15" descr="A picture containing letter&#10;&#10;Description automatically generated">
            <a:extLst>
              <a:ext uri="{FF2B5EF4-FFF2-40B4-BE49-F238E27FC236}">
                <a16:creationId xmlns:a16="http://schemas.microsoft.com/office/drawing/2014/main" id="{9A8C8521-8012-4CFF-B55D-DE38481072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6246778" y="1434560"/>
            <a:ext cx="5794445" cy="7725925"/>
          </a:xfrm>
          <a:prstGeom prst="rect">
            <a:avLst/>
          </a:prstGeom>
        </p:spPr>
      </p:pic>
      <p:grpSp>
        <p:nvGrpSpPr>
          <p:cNvPr id="20" name="Group 19"/>
          <p:cNvGrpSpPr/>
          <p:nvPr/>
        </p:nvGrpSpPr>
        <p:grpSpPr>
          <a:xfrm>
            <a:off x="15544800" y="7505700"/>
            <a:ext cx="2189593" cy="2318724"/>
            <a:chOff x="15544800" y="7505700"/>
            <a:chExt cx="2189593" cy="2318724"/>
          </a:xfrm>
        </p:grpSpPr>
        <p:pic>
          <p:nvPicPr>
            <p:cNvPr id="21" name="Picture 20"/>
            <p:cNvPicPr>
              <a:picLocks noChangeAspect="1"/>
            </p:cNvPicPr>
            <p:nvPr/>
          </p:nvPicPr>
          <p:blipFill>
            <a:blip r:embed="rId3" cstate="print"/>
            <a:srcRect l="47744"/>
            <a:stretch>
              <a:fillRect/>
            </a:stretch>
          </p:blipFill>
          <p:spPr>
            <a:xfrm>
              <a:off x="15544800" y="8572500"/>
              <a:ext cx="2189593" cy="1251924"/>
            </a:xfrm>
            <a:prstGeom prst="rect">
              <a:avLst/>
            </a:prstGeom>
          </p:spPr>
        </p:pic>
        <p:pic>
          <p:nvPicPr>
            <p:cNvPr id="22" name="Picture 21"/>
            <p:cNvPicPr>
              <a:picLocks noChangeAspect="1"/>
            </p:cNvPicPr>
            <p:nvPr/>
          </p:nvPicPr>
          <p:blipFill>
            <a:blip r:embed="rId3" cstate="print"/>
            <a:srcRect r="52717"/>
            <a:stretch>
              <a:fillRect/>
            </a:stretch>
          </p:blipFill>
          <p:spPr>
            <a:xfrm>
              <a:off x="15697200" y="7505700"/>
              <a:ext cx="1981200" cy="1251924"/>
            </a:xfrm>
            <a:prstGeom prst="rect">
              <a:avLst/>
            </a:prstGeom>
          </p:spPr>
        </p:pic>
      </p:grpSp>
    </p:spTree>
    <p:extLst>
      <p:ext uri="{BB962C8B-B14F-4D97-AF65-F5344CB8AC3E}">
        <p14:creationId xmlns:p14="http://schemas.microsoft.com/office/powerpoint/2010/main" val="37361856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084A3"/>
        </a:solidFill>
        <a:effectLst/>
      </p:bgPr>
    </p:bg>
    <p:spTree>
      <p:nvGrpSpPr>
        <p:cNvPr id="1" name=""/>
        <p:cNvGrpSpPr/>
        <p:nvPr/>
      </p:nvGrpSpPr>
      <p:grpSpPr>
        <a:xfrm>
          <a:off x="0" y="0"/>
          <a:ext cx="0" cy="0"/>
          <a:chOff x="0" y="0"/>
          <a:chExt cx="0" cy="0"/>
        </a:xfrm>
      </p:grpSpPr>
      <p:grpSp>
        <p:nvGrpSpPr>
          <p:cNvPr id="2" name="Group 2"/>
          <p:cNvGrpSpPr/>
          <p:nvPr/>
        </p:nvGrpSpPr>
        <p:grpSpPr>
          <a:xfrm rot="2206525">
            <a:off x="-10851289" y="-7572574"/>
            <a:ext cx="17202549" cy="17202549"/>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D16A61"/>
            </a:solidFill>
          </p:spPr>
        </p:sp>
      </p:grpSp>
      <p:grpSp>
        <p:nvGrpSpPr>
          <p:cNvPr id="4" name="Group 4"/>
          <p:cNvGrpSpPr/>
          <p:nvPr/>
        </p:nvGrpSpPr>
        <p:grpSpPr>
          <a:xfrm rot="2206525">
            <a:off x="-12010284" y="-7572574"/>
            <a:ext cx="17202549" cy="17202549"/>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A492"/>
            </a:solidFill>
          </p:spPr>
        </p:sp>
      </p:grpSp>
      <p:grpSp>
        <p:nvGrpSpPr>
          <p:cNvPr id="6" name="Group 6"/>
          <p:cNvGrpSpPr/>
          <p:nvPr/>
        </p:nvGrpSpPr>
        <p:grpSpPr>
          <a:xfrm rot="2206525">
            <a:off x="-9456533" y="-6221400"/>
            <a:ext cx="14016100" cy="14016100"/>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sp>
      </p:grpSp>
      <p:grpSp>
        <p:nvGrpSpPr>
          <p:cNvPr id="8" name="Group 8"/>
          <p:cNvGrpSpPr/>
          <p:nvPr/>
        </p:nvGrpSpPr>
        <p:grpSpPr>
          <a:xfrm rot="2206525">
            <a:off x="-10236085" y="-6827166"/>
            <a:ext cx="14016100" cy="14016100"/>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sp>
      </p:grpSp>
      <p:grpSp>
        <p:nvGrpSpPr>
          <p:cNvPr id="10" name="Group 10"/>
          <p:cNvGrpSpPr/>
          <p:nvPr/>
        </p:nvGrpSpPr>
        <p:grpSpPr>
          <a:xfrm>
            <a:off x="427530" y="343442"/>
            <a:ext cx="17432939" cy="9600116"/>
            <a:chOff x="0" y="0"/>
            <a:chExt cx="5475614" cy="3015357"/>
          </a:xfrm>
        </p:grpSpPr>
        <p:sp>
          <p:nvSpPr>
            <p:cNvPr id="11" name="Freeform 11"/>
            <p:cNvSpPr/>
            <p:nvPr/>
          </p:nvSpPr>
          <p:spPr>
            <a:xfrm>
              <a:off x="0" y="0"/>
              <a:ext cx="5475614" cy="3015356"/>
            </a:xfrm>
            <a:custGeom>
              <a:avLst/>
              <a:gdLst/>
              <a:ahLst/>
              <a:cxnLst/>
              <a:rect l="l" t="t" r="r" b="b"/>
              <a:pathLst>
                <a:path w="5475614" h="3015356">
                  <a:moveTo>
                    <a:pt x="0" y="0"/>
                  </a:moveTo>
                  <a:lnTo>
                    <a:pt x="5475614" y="0"/>
                  </a:lnTo>
                  <a:lnTo>
                    <a:pt x="5475614" y="3015356"/>
                  </a:lnTo>
                  <a:lnTo>
                    <a:pt x="0" y="3015356"/>
                  </a:lnTo>
                  <a:close/>
                </a:path>
              </a:pathLst>
            </a:custGeom>
            <a:solidFill>
              <a:srgbClr val="FFFFFF"/>
            </a:solidFill>
          </p:spPr>
        </p:sp>
      </p:grpSp>
      <p:sp>
        <p:nvSpPr>
          <p:cNvPr id="17" name="TextBox 16"/>
          <p:cNvSpPr txBox="1"/>
          <p:nvPr/>
        </p:nvSpPr>
        <p:spPr>
          <a:xfrm>
            <a:off x="419100" y="723900"/>
            <a:ext cx="17449800" cy="1323439"/>
          </a:xfrm>
          <a:prstGeom prst="rect">
            <a:avLst/>
          </a:prstGeom>
          <a:noFill/>
        </p:spPr>
        <p:txBody>
          <a:bodyPr wrap="square" rtlCol="0">
            <a:spAutoFit/>
          </a:bodyPr>
          <a:lstStyle/>
          <a:p>
            <a:pPr algn="ctr"/>
            <a:r>
              <a:rPr lang="en-GB" sz="8000" b="1" dirty="0" smtClean="0">
                <a:solidFill>
                  <a:srgbClr val="3D558B"/>
                </a:solidFill>
                <a:latin typeface="Arial" pitchFamily="34" charset="0"/>
                <a:cs typeface="Arial" pitchFamily="34" charset="0"/>
              </a:rPr>
              <a:t>Learning Outcomes</a:t>
            </a:r>
            <a:endParaRPr lang="en-GB" sz="8000" b="1" dirty="0">
              <a:solidFill>
                <a:srgbClr val="3D558B"/>
              </a:solidFill>
              <a:latin typeface="Arial" pitchFamily="34" charset="0"/>
              <a:cs typeface="Arial" pitchFamily="34" charset="0"/>
            </a:endParaRPr>
          </a:p>
        </p:txBody>
      </p:sp>
      <p:sp>
        <p:nvSpPr>
          <p:cNvPr id="18" name="TextBox 17"/>
          <p:cNvSpPr txBox="1"/>
          <p:nvPr/>
        </p:nvSpPr>
        <p:spPr>
          <a:xfrm>
            <a:off x="1905000" y="2476500"/>
            <a:ext cx="14431469" cy="4708981"/>
          </a:xfrm>
          <a:prstGeom prst="rect">
            <a:avLst/>
          </a:prstGeom>
          <a:noFill/>
        </p:spPr>
        <p:txBody>
          <a:bodyPr wrap="square" rtlCol="0">
            <a:spAutoFit/>
          </a:bodyPr>
          <a:lstStyle/>
          <a:p>
            <a:pPr lvl="0" algn="ctr"/>
            <a:r>
              <a:rPr lang="en-GB" sz="5000" dirty="0" smtClean="0">
                <a:solidFill>
                  <a:srgbClr val="3D558B"/>
                </a:solidFill>
                <a:latin typeface="Arial" panose="020B0604020202020204" pitchFamily="34" charset="0"/>
                <a:cs typeface="Arial" panose="020B0604020202020204" pitchFamily="34" charset="0"/>
              </a:rPr>
              <a:t>Increase </a:t>
            </a:r>
            <a:r>
              <a:rPr lang="en-GB" sz="5000" dirty="0">
                <a:solidFill>
                  <a:srgbClr val="3D558B"/>
                </a:solidFill>
                <a:latin typeface="Arial" panose="020B0604020202020204" pitchFamily="34" charset="0"/>
                <a:cs typeface="Arial" panose="020B0604020202020204" pitchFamily="34" charset="0"/>
              </a:rPr>
              <a:t>understanding of poverty and its </a:t>
            </a:r>
            <a:r>
              <a:rPr lang="en-GB" sz="5000" dirty="0" smtClean="0">
                <a:solidFill>
                  <a:srgbClr val="3D558B"/>
                </a:solidFill>
                <a:latin typeface="Arial" panose="020B0604020202020204" pitchFamily="34" charset="0"/>
                <a:cs typeface="Arial" panose="020B0604020202020204" pitchFamily="34" charset="0"/>
              </a:rPr>
              <a:t>impact</a:t>
            </a:r>
          </a:p>
          <a:p>
            <a:pPr lvl="0" algn="ctr"/>
            <a:endParaRPr lang="en-GB" sz="5000" dirty="0">
              <a:solidFill>
                <a:srgbClr val="3D558B"/>
              </a:solidFill>
              <a:latin typeface="Arial" panose="020B0604020202020204" pitchFamily="34" charset="0"/>
              <a:cs typeface="Arial" panose="020B0604020202020204" pitchFamily="34" charset="0"/>
            </a:endParaRPr>
          </a:p>
          <a:p>
            <a:pPr lvl="0" algn="ctr"/>
            <a:r>
              <a:rPr lang="en-GB" sz="5000" dirty="0">
                <a:solidFill>
                  <a:srgbClr val="3D558B"/>
                </a:solidFill>
                <a:latin typeface="Arial" panose="020B0604020202020204" pitchFamily="34" charset="0"/>
                <a:cs typeface="Arial" panose="020B0604020202020204" pitchFamily="34" charset="0"/>
              </a:rPr>
              <a:t>Increased confidence to ask about money </a:t>
            </a:r>
            <a:r>
              <a:rPr lang="en-GB" sz="5000" dirty="0" smtClean="0">
                <a:solidFill>
                  <a:srgbClr val="3D558B"/>
                </a:solidFill>
                <a:latin typeface="Arial" panose="020B0604020202020204" pitchFamily="34" charset="0"/>
                <a:cs typeface="Arial" panose="020B0604020202020204" pitchFamily="34" charset="0"/>
              </a:rPr>
              <a:t>worries</a:t>
            </a:r>
          </a:p>
          <a:p>
            <a:pPr lvl="0" algn="ctr"/>
            <a:endParaRPr lang="en-GB" sz="5000" dirty="0">
              <a:solidFill>
                <a:srgbClr val="3D558B"/>
              </a:solidFill>
              <a:latin typeface="Arial" panose="020B0604020202020204" pitchFamily="34" charset="0"/>
              <a:cs typeface="Arial" panose="020B0604020202020204" pitchFamily="34" charset="0"/>
            </a:endParaRPr>
          </a:p>
          <a:p>
            <a:pPr lvl="0" algn="ctr"/>
            <a:r>
              <a:rPr lang="en-GB" sz="5000" dirty="0">
                <a:solidFill>
                  <a:srgbClr val="3D558B"/>
                </a:solidFill>
                <a:latin typeface="Arial" panose="020B0604020202020204" pitchFamily="34" charset="0"/>
                <a:cs typeface="Arial" panose="020B0604020202020204" pitchFamily="34" charset="0"/>
              </a:rPr>
              <a:t>Increase knowledge of support services for money matters (including Citizens Advice Cornwall</a:t>
            </a:r>
            <a:r>
              <a:rPr lang="en-GB" sz="5000" dirty="0" smtClean="0">
                <a:solidFill>
                  <a:srgbClr val="3D558B"/>
                </a:solidFill>
                <a:latin typeface="Arial" panose="020B0604020202020204" pitchFamily="34" charset="0"/>
                <a:cs typeface="Arial" panose="020B0604020202020204" pitchFamily="34" charset="0"/>
              </a:rPr>
              <a:t>)</a:t>
            </a:r>
          </a:p>
        </p:txBody>
      </p:sp>
      <p:pic>
        <p:nvPicPr>
          <p:cNvPr id="15" name="Picture 14"/>
          <p:cNvPicPr>
            <a:picLocks noChangeAspect="1" noChangeArrowheads="1"/>
          </p:cNvPicPr>
          <p:nvPr/>
        </p:nvPicPr>
        <p:blipFill>
          <a:blip r:embed="rId2" cstate="print"/>
          <a:srcRect/>
          <a:stretch>
            <a:fillRect/>
          </a:stretch>
        </p:blipFill>
        <p:spPr bwMode="auto">
          <a:xfrm>
            <a:off x="6755075" y="7505700"/>
            <a:ext cx="4777851" cy="2382416"/>
          </a:xfrm>
          <a:prstGeom prst="rect">
            <a:avLst/>
          </a:prstGeom>
          <a:noFill/>
          <a:ln w="9525">
            <a:noFill/>
            <a:miter lim="800000"/>
            <a:headEnd/>
            <a:tailEnd/>
          </a:ln>
        </p:spPr>
      </p:pic>
      <p:grpSp>
        <p:nvGrpSpPr>
          <p:cNvPr id="16" name="Group 15"/>
          <p:cNvGrpSpPr/>
          <p:nvPr/>
        </p:nvGrpSpPr>
        <p:grpSpPr>
          <a:xfrm>
            <a:off x="15544800" y="7505700"/>
            <a:ext cx="2189593" cy="2318724"/>
            <a:chOff x="15544800" y="7505700"/>
            <a:chExt cx="2189593" cy="2318724"/>
          </a:xfrm>
        </p:grpSpPr>
        <p:pic>
          <p:nvPicPr>
            <p:cNvPr id="20" name="Picture 19"/>
            <p:cNvPicPr>
              <a:picLocks noChangeAspect="1"/>
            </p:cNvPicPr>
            <p:nvPr/>
          </p:nvPicPr>
          <p:blipFill>
            <a:blip r:embed="rId3" cstate="print"/>
            <a:srcRect l="47744"/>
            <a:stretch>
              <a:fillRect/>
            </a:stretch>
          </p:blipFill>
          <p:spPr>
            <a:xfrm>
              <a:off x="15544800" y="8572500"/>
              <a:ext cx="2189593" cy="1251924"/>
            </a:xfrm>
            <a:prstGeom prst="rect">
              <a:avLst/>
            </a:prstGeom>
          </p:spPr>
        </p:pic>
        <p:pic>
          <p:nvPicPr>
            <p:cNvPr id="21" name="Picture 20"/>
            <p:cNvPicPr>
              <a:picLocks noChangeAspect="1"/>
            </p:cNvPicPr>
            <p:nvPr/>
          </p:nvPicPr>
          <p:blipFill>
            <a:blip r:embed="rId3" cstate="print"/>
            <a:srcRect r="52717"/>
            <a:stretch>
              <a:fillRect/>
            </a:stretch>
          </p:blipFill>
          <p:spPr>
            <a:xfrm>
              <a:off x="15697200" y="7505700"/>
              <a:ext cx="1981200" cy="1251924"/>
            </a:xfrm>
            <a:prstGeom prst="rect">
              <a:avLst/>
            </a:prstGeom>
          </p:spPr>
        </p:pic>
      </p:grpSp>
    </p:spTree>
    <p:extLst>
      <p:ext uri="{BB962C8B-B14F-4D97-AF65-F5344CB8AC3E}">
        <p14:creationId xmlns:p14="http://schemas.microsoft.com/office/powerpoint/2010/main" val="38505079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084A3"/>
        </a:solidFill>
        <a:effectLst/>
      </p:bgPr>
    </p:bg>
    <p:spTree>
      <p:nvGrpSpPr>
        <p:cNvPr id="1" name=""/>
        <p:cNvGrpSpPr/>
        <p:nvPr/>
      </p:nvGrpSpPr>
      <p:grpSpPr>
        <a:xfrm>
          <a:off x="0" y="0"/>
          <a:ext cx="0" cy="0"/>
          <a:chOff x="0" y="0"/>
          <a:chExt cx="0" cy="0"/>
        </a:xfrm>
      </p:grpSpPr>
      <p:grpSp>
        <p:nvGrpSpPr>
          <p:cNvPr id="2" name="Group 2"/>
          <p:cNvGrpSpPr/>
          <p:nvPr/>
        </p:nvGrpSpPr>
        <p:grpSpPr>
          <a:xfrm rot="2206525">
            <a:off x="-10851289" y="-7572574"/>
            <a:ext cx="17202549" cy="17202549"/>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D16A61"/>
            </a:solidFill>
          </p:spPr>
        </p:sp>
      </p:grpSp>
      <p:grpSp>
        <p:nvGrpSpPr>
          <p:cNvPr id="4" name="Group 4"/>
          <p:cNvGrpSpPr/>
          <p:nvPr/>
        </p:nvGrpSpPr>
        <p:grpSpPr>
          <a:xfrm rot="2206525">
            <a:off x="-12010284" y="-7572574"/>
            <a:ext cx="17202549" cy="17202549"/>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A492"/>
            </a:solidFill>
          </p:spPr>
        </p:sp>
      </p:grpSp>
      <p:grpSp>
        <p:nvGrpSpPr>
          <p:cNvPr id="6" name="Group 6"/>
          <p:cNvGrpSpPr/>
          <p:nvPr/>
        </p:nvGrpSpPr>
        <p:grpSpPr>
          <a:xfrm rot="2206525">
            <a:off x="-9456533" y="-6221400"/>
            <a:ext cx="14016100" cy="14016100"/>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sp>
      </p:grpSp>
      <p:grpSp>
        <p:nvGrpSpPr>
          <p:cNvPr id="8" name="Group 8"/>
          <p:cNvGrpSpPr/>
          <p:nvPr/>
        </p:nvGrpSpPr>
        <p:grpSpPr>
          <a:xfrm rot="2206525">
            <a:off x="-10236085" y="-6827166"/>
            <a:ext cx="14016100" cy="14016100"/>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sp>
      </p:grpSp>
      <p:grpSp>
        <p:nvGrpSpPr>
          <p:cNvPr id="10" name="Group 10"/>
          <p:cNvGrpSpPr/>
          <p:nvPr/>
        </p:nvGrpSpPr>
        <p:grpSpPr>
          <a:xfrm>
            <a:off x="427530" y="343442"/>
            <a:ext cx="17432939" cy="9600116"/>
            <a:chOff x="0" y="0"/>
            <a:chExt cx="5475614" cy="3015357"/>
          </a:xfrm>
        </p:grpSpPr>
        <p:sp>
          <p:nvSpPr>
            <p:cNvPr id="11" name="Freeform 11"/>
            <p:cNvSpPr/>
            <p:nvPr/>
          </p:nvSpPr>
          <p:spPr>
            <a:xfrm>
              <a:off x="0" y="0"/>
              <a:ext cx="5475614" cy="3015356"/>
            </a:xfrm>
            <a:custGeom>
              <a:avLst/>
              <a:gdLst/>
              <a:ahLst/>
              <a:cxnLst/>
              <a:rect l="l" t="t" r="r" b="b"/>
              <a:pathLst>
                <a:path w="5475614" h="3015356">
                  <a:moveTo>
                    <a:pt x="0" y="0"/>
                  </a:moveTo>
                  <a:lnTo>
                    <a:pt x="5475614" y="0"/>
                  </a:lnTo>
                  <a:lnTo>
                    <a:pt x="5475614" y="3015356"/>
                  </a:lnTo>
                  <a:lnTo>
                    <a:pt x="0" y="3015356"/>
                  </a:lnTo>
                  <a:close/>
                </a:path>
              </a:pathLst>
            </a:custGeom>
            <a:solidFill>
              <a:srgbClr val="FFFFFF"/>
            </a:solidFill>
          </p:spPr>
        </p:sp>
      </p:grpSp>
      <p:sp>
        <p:nvSpPr>
          <p:cNvPr id="17" name="TextBox 16"/>
          <p:cNvSpPr txBox="1"/>
          <p:nvPr/>
        </p:nvSpPr>
        <p:spPr>
          <a:xfrm>
            <a:off x="419100" y="723900"/>
            <a:ext cx="17449800" cy="1323439"/>
          </a:xfrm>
          <a:prstGeom prst="rect">
            <a:avLst/>
          </a:prstGeom>
          <a:noFill/>
        </p:spPr>
        <p:txBody>
          <a:bodyPr wrap="square" rtlCol="0">
            <a:spAutoFit/>
          </a:bodyPr>
          <a:lstStyle/>
          <a:p>
            <a:pPr algn="ctr"/>
            <a:r>
              <a:rPr lang="en-GB" sz="8000" b="1" dirty="0" smtClean="0">
                <a:solidFill>
                  <a:srgbClr val="3D558B"/>
                </a:solidFill>
                <a:latin typeface="Arial" pitchFamily="34" charset="0"/>
                <a:cs typeface="Arial" pitchFamily="34" charset="0"/>
              </a:rPr>
              <a:t>Go to menti.com</a:t>
            </a:r>
            <a:endParaRPr lang="en-GB" sz="8000" b="1" dirty="0">
              <a:solidFill>
                <a:srgbClr val="3D558B"/>
              </a:solidFill>
              <a:latin typeface="Arial" pitchFamily="34" charset="0"/>
              <a:cs typeface="Arial" pitchFamily="34" charset="0"/>
            </a:endParaRPr>
          </a:p>
        </p:txBody>
      </p:sp>
      <p:sp>
        <p:nvSpPr>
          <p:cNvPr id="18" name="TextBox 17"/>
          <p:cNvSpPr txBox="1"/>
          <p:nvPr/>
        </p:nvSpPr>
        <p:spPr>
          <a:xfrm>
            <a:off x="419100" y="2095500"/>
            <a:ext cx="17449800" cy="923330"/>
          </a:xfrm>
          <a:prstGeom prst="rect">
            <a:avLst/>
          </a:prstGeom>
          <a:noFill/>
        </p:spPr>
        <p:txBody>
          <a:bodyPr wrap="square" rtlCol="0">
            <a:spAutoFit/>
          </a:bodyPr>
          <a:lstStyle/>
          <a:p>
            <a:pPr algn="ctr"/>
            <a:r>
              <a:rPr lang="en-GB" sz="5400" b="1" dirty="0" smtClean="0">
                <a:solidFill>
                  <a:srgbClr val="3D558B"/>
                </a:solidFill>
                <a:latin typeface="Arial" pitchFamily="34" charset="0"/>
                <a:cs typeface="Arial" pitchFamily="34" charset="0"/>
              </a:rPr>
              <a:t>and </a:t>
            </a:r>
            <a:r>
              <a:rPr lang="en-GB" sz="5400" b="1" dirty="0">
                <a:solidFill>
                  <a:srgbClr val="3D558B"/>
                </a:solidFill>
                <a:latin typeface="Arial" pitchFamily="34" charset="0"/>
                <a:cs typeface="Arial" pitchFamily="34" charset="0"/>
              </a:rPr>
              <a:t>use the </a:t>
            </a:r>
            <a:r>
              <a:rPr lang="en-GB" sz="5400" b="1" dirty="0" smtClean="0">
                <a:solidFill>
                  <a:srgbClr val="3D558B"/>
                </a:solidFill>
                <a:latin typeface="Arial" pitchFamily="34" charset="0"/>
                <a:cs typeface="Arial" pitchFamily="34" charset="0"/>
              </a:rPr>
              <a:t>code 45453773</a:t>
            </a:r>
            <a:endParaRPr lang="en-GB" sz="5400" b="1" dirty="0">
              <a:solidFill>
                <a:srgbClr val="3D558B"/>
              </a:solidFill>
              <a:latin typeface="Arial" pitchFamily="34" charset="0"/>
              <a:cs typeface="Arial" pitchFamily="34" charset="0"/>
            </a:endParaRPr>
          </a:p>
        </p:txBody>
      </p:sp>
      <p:pic>
        <p:nvPicPr>
          <p:cNvPr id="13" name="Picture 12"/>
          <p:cNvPicPr>
            <a:picLocks noChangeAspect="1"/>
          </p:cNvPicPr>
          <p:nvPr/>
        </p:nvPicPr>
        <p:blipFill>
          <a:blip r:embed="rId2" cstate="print"/>
          <a:stretch>
            <a:fillRect/>
          </a:stretch>
        </p:blipFill>
        <p:spPr>
          <a:xfrm>
            <a:off x="3314325" y="3247430"/>
            <a:ext cx="11659350" cy="6445641"/>
          </a:xfrm>
          <a:prstGeom prst="rect">
            <a:avLst/>
          </a:prstGeom>
        </p:spPr>
      </p:pic>
      <p:grpSp>
        <p:nvGrpSpPr>
          <p:cNvPr id="16" name="Group 15"/>
          <p:cNvGrpSpPr/>
          <p:nvPr/>
        </p:nvGrpSpPr>
        <p:grpSpPr>
          <a:xfrm>
            <a:off x="15544800" y="7505700"/>
            <a:ext cx="2189593" cy="2318724"/>
            <a:chOff x="15544800" y="7505700"/>
            <a:chExt cx="2189593" cy="2318724"/>
          </a:xfrm>
        </p:grpSpPr>
        <p:pic>
          <p:nvPicPr>
            <p:cNvPr id="19" name="Picture 18"/>
            <p:cNvPicPr>
              <a:picLocks noChangeAspect="1"/>
            </p:cNvPicPr>
            <p:nvPr/>
          </p:nvPicPr>
          <p:blipFill>
            <a:blip r:embed="rId3" cstate="print"/>
            <a:srcRect l="47744"/>
            <a:stretch>
              <a:fillRect/>
            </a:stretch>
          </p:blipFill>
          <p:spPr>
            <a:xfrm>
              <a:off x="15544800" y="8572500"/>
              <a:ext cx="2189593" cy="1251924"/>
            </a:xfrm>
            <a:prstGeom prst="rect">
              <a:avLst/>
            </a:prstGeom>
          </p:spPr>
        </p:pic>
        <p:pic>
          <p:nvPicPr>
            <p:cNvPr id="20" name="Picture 19"/>
            <p:cNvPicPr>
              <a:picLocks noChangeAspect="1"/>
            </p:cNvPicPr>
            <p:nvPr/>
          </p:nvPicPr>
          <p:blipFill>
            <a:blip r:embed="rId3" cstate="print"/>
            <a:srcRect r="52717"/>
            <a:stretch>
              <a:fillRect/>
            </a:stretch>
          </p:blipFill>
          <p:spPr>
            <a:xfrm>
              <a:off x="15697200" y="7505700"/>
              <a:ext cx="1981200" cy="1251924"/>
            </a:xfrm>
            <a:prstGeom prst="rect">
              <a:avLst/>
            </a:prstGeom>
          </p:spPr>
        </p:pic>
      </p:grpSp>
    </p:spTree>
    <p:extLst>
      <p:ext uri="{BB962C8B-B14F-4D97-AF65-F5344CB8AC3E}">
        <p14:creationId xmlns:p14="http://schemas.microsoft.com/office/powerpoint/2010/main" val="4313054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8"/>
          <p:cNvGrpSpPr/>
          <p:nvPr/>
        </p:nvGrpSpPr>
        <p:grpSpPr>
          <a:xfrm>
            <a:off x="914400" y="-2628900"/>
            <a:ext cx="17907000" cy="14016101"/>
            <a:chOff x="0" y="0"/>
            <a:chExt cx="1913890" cy="1913890"/>
          </a:xfrm>
        </p:grpSpPr>
        <p:sp>
          <p:nvSpPr>
            <p:cNvPr id="21"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sp>
      </p:grpSp>
      <p:grpSp>
        <p:nvGrpSpPr>
          <p:cNvPr id="2" name="Group 2"/>
          <p:cNvGrpSpPr/>
          <p:nvPr/>
        </p:nvGrpSpPr>
        <p:grpSpPr>
          <a:xfrm rot="2206525">
            <a:off x="-10851289" y="-7572574"/>
            <a:ext cx="17202549" cy="17202549"/>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D16A61"/>
            </a:solidFill>
          </p:spPr>
        </p:sp>
      </p:grpSp>
      <p:grpSp>
        <p:nvGrpSpPr>
          <p:cNvPr id="4" name="Group 4"/>
          <p:cNvGrpSpPr/>
          <p:nvPr/>
        </p:nvGrpSpPr>
        <p:grpSpPr>
          <a:xfrm rot="2206525">
            <a:off x="-12010284" y="-7572574"/>
            <a:ext cx="17202549" cy="17202549"/>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A492"/>
            </a:solidFill>
          </p:spPr>
        </p:sp>
      </p:grpSp>
      <p:grpSp>
        <p:nvGrpSpPr>
          <p:cNvPr id="6" name="Group 6"/>
          <p:cNvGrpSpPr/>
          <p:nvPr/>
        </p:nvGrpSpPr>
        <p:grpSpPr>
          <a:xfrm rot="2206525">
            <a:off x="-9456533" y="-6221400"/>
            <a:ext cx="14016100" cy="14016100"/>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sp>
      </p:grpSp>
      <p:grpSp>
        <p:nvGrpSpPr>
          <p:cNvPr id="8" name="Group 8"/>
          <p:cNvGrpSpPr/>
          <p:nvPr/>
        </p:nvGrpSpPr>
        <p:grpSpPr>
          <a:xfrm rot="2206525">
            <a:off x="-10236085" y="-6827166"/>
            <a:ext cx="14016100" cy="14016100"/>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sp>
      </p:grpSp>
      <p:grpSp>
        <p:nvGrpSpPr>
          <p:cNvPr id="10" name="Group 10"/>
          <p:cNvGrpSpPr/>
          <p:nvPr/>
        </p:nvGrpSpPr>
        <p:grpSpPr>
          <a:xfrm>
            <a:off x="427530" y="343442"/>
            <a:ext cx="17432939" cy="9600116"/>
            <a:chOff x="0" y="0"/>
            <a:chExt cx="5475614" cy="3015357"/>
          </a:xfrm>
        </p:grpSpPr>
        <p:sp>
          <p:nvSpPr>
            <p:cNvPr id="11" name="Freeform 11"/>
            <p:cNvSpPr/>
            <p:nvPr/>
          </p:nvSpPr>
          <p:spPr>
            <a:xfrm>
              <a:off x="0" y="0"/>
              <a:ext cx="5475614" cy="3015356"/>
            </a:xfrm>
            <a:custGeom>
              <a:avLst/>
              <a:gdLst/>
              <a:ahLst/>
              <a:cxnLst/>
              <a:rect l="l" t="t" r="r" b="b"/>
              <a:pathLst>
                <a:path w="5475614" h="3015356">
                  <a:moveTo>
                    <a:pt x="0" y="0"/>
                  </a:moveTo>
                  <a:lnTo>
                    <a:pt x="5475614" y="0"/>
                  </a:lnTo>
                  <a:lnTo>
                    <a:pt x="5475614" y="3015356"/>
                  </a:lnTo>
                  <a:lnTo>
                    <a:pt x="0" y="3015356"/>
                  </a:lnTo>
                  <a:close/>
                </a:path>
              </a:pathLst>
            </a:custGeom>
            <a:solidFill>
              <a:srgbClr val="FFFFFF"/>
            </a:solidFill>
          </p:spPr>
        </p:sp>
      </p:grpSp>
      <p:sp>
        <p:nvSpPr>
          <p:cNvPr id="17" name="TextBox 16"/>
          <p:cNvSpPr txBox="1"/>
          <p:nvPr/>
        </p:nvSpPr>
        <p:spPr>
          <a:xfrm>
            <a:off x="419100" y="723900"/>
            <a:ext cx="17449800" cy="1323439"/>
          </a:xfrm>
          <a:prstGeom prst="rect">
            <a:avLst/>
          </a:prstGeom>
          <a:noFill/>
        </p:spPr>
        <p:txBody>
          <a:bodyPr wrap="square" rtlCol="0">
            <a:spAutoFit/>
          </a:bodyPr>
          <a:lstStyle/>
          <a:p>
            <a:pPr algn="ctr"/>
            <a:r>
              <a:rPr lang="en-GB" sz="8000" b="1" dirty="0" smtClean="0">
                <a:solidFill>
                  <a:srgbClr val="3D558B"/>
                </a:solidFill>
                <a:latin typeface="Arial" pitchFamily="34" charset="0"/>
                <a:cs typeface="Arial" pitchFamily="34" charset="0"/>
              </a:rPr>
              <a:t>Poverty</a:t>
            </a:r>
            <a:endParaRPr lang="en-GB" sz="8000" b="1" dirty="0">
              <a:solidFill>
                <a:srgbClr val="3D558B"/>
              </a:solidFill>
              <a:latin typeface="Arial" pitchFamily="34" charset="0"/>
              <a:cs typeface="Arial" pitchFamily="34" charset="0"/>
            </a:endParaRPr>
          </a:p>
        </p:txBody>
      </p:sp>
      <p:sp>
        <p:nvSpPr>
          <p:cNvPr id="18" name="TextBox 17"/>
          <p:cNvSpPr txBox="1"/>
          <p:nvPr/>
        </p:nvSpPr>
        <p:spPr>
          <a:xfrm>
            <a:off x="609600" y="2243197"/>
            <a:ext cx="17068800" cy="2062103"/>
          </a:xfrm>
          <a:prstGeom prst="rect">
            <a:avLst/>
          </a:prstGeom>
          <a:noFill/>
        </p:spPr>
        <p:txBody>
          <a:bodyPr wrap="square" rtlCol="0">
            <a:spAutoFit/>
          </a:bodyPr>
          <a:lstStyle/>
          <a:p>
            <a:pPr algn="ctr"/>
            <a:r>
              <a:rPr lang="en-GB" sz="5000" dirty="0" smtClean="0">
                <a:solidFill>
                  <a:srgbClr val="3D558B"/>
                </a:solidFill>
                <a:latin typeface="Arial" panose="020B0604020202020204" pitchFamily="34" charset="0"/>
                <a:cs typeface="Arial" panose="020B0604020202020204" pitchFamily="34" charset="0"/>
              </a:rPr>
              <a:t>‘Poverty </a:t>
            </a:r>
            <a:r>
              <a:rPr lang="en-GB" sz="5000" dirty="0">
                <a:solidFill>
                  <a:srgbClr val="3D558B"/>
                </a:solidFill>
                <a:latin typeface="Arial" panose="020B0604020202020204" pitchFamily="34" charset="0"/>
                <a:cs typeface="Arial" panose="020B0604020202020204" pitchFamily="34" charset="0"/>
              </a:rPr>
              <a:t>is when a person’s resources are well below their minimum needs, including the need to take part in society</a:t>
            </a:r>
            <a:r>
              <a:rPr lang="en-GB" sz="5000" dirty="0" smtClean="0">
                <a:solidFill>
                  <a:srgbClr val="3D558B"/>
                </a:solidFill>
                <a:latin typeface="Arial" panose="020B0604020202020204" pitchFamily="34" charset="0"/>
                <a:cs typeface="Arial" panose="020B0604020202020204" pitchFamily="34" charset="0"/>
              </a:rPr>
              <a:t>.’</a:t>
            </a:r>
          </a:p>
          <a:p>
            <a:pPr algn="ctr"/>
            <a:endParaRPr lang="en-GB" sz="400" dirty="0">
              <a:solidFill>
                <a:srgbClr val="3D558B"/>
              </a:solidFill>
              <a:latin typeface="Arial" panose="020B0604020202020204" pitchFamily="34" charset="0"/>
              <a:cs typeface="Arial" panose="020B0604020202020204" pitchFamily="34" charset="0"/>
            </a:endParaRPr>
          </a:p>
          <a:p>
            <a:pPr algn="ctr">
              <a:buNone/>
            </a:pPr>
            <a:r>
              <a:rPr lang="en-GB" sz="2400" i="1" dirty="0" smtClean="0">
                <a:solidFill>
                  <a:srgbClr val="3D558B"/>
                </a:solidFill>
                <a:latin typeface="Arial" panose="020B0604020202020204" pitchFamily="34" charset="0"/>
                <a:cs typeface="Arial" panose="020B0604020202020204" pitchFamily="34" charset="0"/>
              </a:rPr>
              <a:t>Joseph </a:t>
            </a:r>
            <a:r>
              <a:rPr lang="en-GB" sz="2400" i="1" dirty="0">
                <a:solidFill>
                  <a:srgbClr val="3D558B"/>
                </a:solidFill>
                <a:latin typeface="Arial" panose="020B0604020202020204" pitchFamily="34" charset="0"/>
                <a:cs typeface="Arial" panose="020B0604020202020204" pitchFamily="34" charset="0"/>
              </a:rPr>
              <a:t>Rowntree Foundation, Nov 2017</a:t>
            </a:r>
          </a:p>
        </p:txBody>
      </p:sp>
      <p:grpSp>
        <p:nvGrpSpPr>
          <p:cNvPr id="22" name="Group 21"/>
          <p:cNvGrpSpPr/>
          <p:nvPr/>
        </p:nvGrpSpPr>
        <p:grpSpPr>
          <a:xfrm>
            <a:off x="15544800" y="7505700"/>
            <a:ext cx="2189593" cy="2318724"/>
            <a:chOff x="15544800" y="7505700"/>
            <a:chExt cx="2189593" cy="2318724"/>
          </a:xfrm>
        </p:grpSpPr>
        <p:pic>
          <p:nvPicPr>
            <p:cNvPr id="23" name="Picture 22"/>
            <p:cNvPicPr>
              <a:picLocks noChangeAspect="1"/>
            </p:cNvPicPr>
            <p:nvPr/>
          </p:nvPicPr>
          <p:blipFill>
            <a:blip r:embed="rId2" cstate="print"/>
            <a:srcRect l="47744"/>
            <a:stretch>
              <a:fillRect/>
            </a:stretch>
          </p:blipFill>
          <p:spPr>
            <a:xfrm>
              <a:off x="15544800" y="8572500"/>
              <a:ext cx="2189593" cy="1251924"/>
            </a:xfrm>
            <a:prstGeom prst="rect">
              <a:avLst/>
            </a:prstGeom>
          </p:spPr>
        </p:pic>
        <p:pic>
          <p:nvPicPr>
            <p:cNvPr id="24" name="Picture 23"/>
            <p:cNvPicPr>
              <a:picLocks noChangeAspect="1"/>
            </p:cNvPicPr>
            <p:nvPr/>
          </p:nvPicPr>
          <p:blipFill>
            <a:blip r:embed="rId2" cstate="print"/>
            <a:srcRect r="52717"/>
            <a:stretch>
              <a:fillRect/>
            </a:stretch>
          </p:blipFill>
          <p:spPr>
            <a:xfrm>
              <a:off x="15697200" y="7505700"/>
              <a:ext cx="1981200" cy="1251924"/>
            </a:xfrm>
            <a:prstGeom prst="rect">
              <a:avLst/>
            </a:prstGeom>
          </p:spPr>
        </p:pic>
      </p:grpSp>
      <p:pic>
        <p:nvPicPr>
          <p:cNvPr id="23554" name="Picture 2" descr="See the source image"/>
          <p:cNvPicPr>
            <a:picLocks noChangeAspect="1" noChangeArrowheads="1"/>
          </p:cNvPicPr>
          <p:nvPr/>
        </p:nvPicPr>
        <p:blipFill>
          <a:blip r:embed="rId3" cstate="print"/>
          <a:srcRect/>
          <a:stretch>
            <a:fillRect/>
          </a:stretch>
        </p:blipFill>
        <p:spPr bwMode="auto">
          <a:xfrm>
            <a:off x="5486400" y="4687442"/>
            <a:ext cx="7277100" cy="4875658"/>
          </a:xfrm>
          <a:prstGeom prst="rect">
            <a:avLst/>
          </a:prstGeom>
          <a:noFill/>
        </p:spPr>
      </p:pic>
    </p:spTree>
    <p:extLst>
      <p:ext uri="{BB962C8B-B14F-4D97-AF65-F5344CB8AC3E}">
        <p14:creationId xmlns:p14="http://schemas.microsoft.com/office/powerpoint/2010/main" val="9690243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8"/>
          <p:cNvGrpSpPr/>
          <p:nvPr/>
        </p:nvGrpSpPr>
        <p:grpSpPr>
          <a:xfrm>
            <a:off x="914400" y="-2628900"/>
            <a:ext cx="17907000" cy="14016101"/>
            <a:chOff x="0" y="0"/>
            <a:chExt cx="1913890" cy="1913890"/>
          </a:xfrm>
        </p:grpSpPr>
        <p:sp>
          <p:nvSpPr>
            <p:cNvPr id="21"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sp>
      </p:grpSp>
      <p:grpSp>
        <p:nvGrpSpPr>
          <p:cNvPr id="2" name="Group 2"/>
          <p:cNvGrpSpPr/>
          <p:nvPr/>
        </p:nvGrpSpPr>
        <p:grpSpPr>
          <a:xfrm rot="2206525">
            <a:off x="-10851289" y="-7572574"/>
            <a:ext cx="17202549" cy="17202549"/>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D16A61"/>
            </a:solidFill>
          </p:spPr>
        </p:sp>
      </p:grpSp>
      <p:grpSp>
        <p:nvGrpSpPr>
          <p:cNvPr id="4" name="Group 4"/>
          <p:cNvGrpSpPr/>
          <p:nvPr/>
        </p:nvGrpSpPr>
        <p:grpSpPr>
          <a:xfrm rot="2206525">
            <a:off x="-12010284" y="-7572574"/>
            <a:ext cx="17202549" cy="17202549"/>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A492"/>
            </a:solidFill>
          </p:spPr>
        </p:sp>
      </p:grpSp>
      <p:grpSp>
        <p:nvGrpSpPr>
          <p:cNvPr id="6" name="Group 6"/>
          <p:cNvGrpSpPr/>
          <p:nvPr/>
        </p:nvGrpSpPr>
        <p:grpSpPr>
          <a:xfrm rot="2206525">
            <a:off x="-9456533" y="-6221400"/>
            <a:ext cx="14016100" cy="14016100"/>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sp>
      </p:grpSp>
      <p:grpSp>
        <p:nvGrpSpPr>
          <p:cNvPr id="8" name="Group 8"/>
          <p:cNvGrpSpPr/>
          <p:nvPr/>
        </p:nvGrpSpPr>
        <p:grpSpPr>
          <a:xfrm rot="2206525">
            <a:off x="-10236085" y="-6827166"/>
            <a:ext cx="14016100" cy="14016100"/>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sp>
      </p:grpSp>
      <p:grpSp>
        <p:nvGrpSpPr>
          <p:cNvPr id="10" name="Group 10"/>
          <p:cNvGrpSpPr/>
          <p:nvPr/>
        </p:nvGrpSpPr>
        <p:grpSpPr>
          <a:xfrm>
            <a:off x="427530" y="343442"/>
            <a:ext cx="17432939" cy="9600116"/>
            <a:chOff x="0" y="0"/>
            <a:chExt cx="5475614" cy="3015357"/>
          </a:xfrm>
        </p:grpSpPr>
        <p:sp>
          <p:nvSpPr>
            <p:cNvPr id="11" name="Freeform 11"/>
            <p:cNvSpPr/>
            <p:nvPr/>
          </p:nvSpPr>
          <p:spPr>
            <a:xfrm>
              <a:off x="0" y="0"/>
              <a:ext cx="5475614" cy="3015356"/>
            </a:xfrm>
            <a:custGeom>
              <a:avLst/>
              <a:gdLst/>
              <a:ahLst/>
              <a:cxnLst/>
              <a:rect l="l" t="t" r="r" b="b"/>
              <a:pathLst>
                <a:path w="5475614" h="3015356">
                  <a:moveTo>
                    <a:pt x="0" y="0"/>
                  </a:moveTo>
                  <a:lnTo>
                    <a:pt x="5475614" y="0"/>
                  </a:lnTo>
                  <a:lnTo>
                    <a:pt x="5475614" y="3015356"/>
                  </a:lnTo>
                  <a:lnTo>
                    <a:pt x="0" y="3015356"/>
                  </a:lnTo>
                  <a:close/>
                </a:path>
              </a:pathLst>
            </a:custGeom>
            <a:solidFill>
              <a:srgbClr val="FFFFFF"/>
            </a:solidFill>
          </p:spPr>
        </p:sp>
      </p:grpSp>
      <p:sp>
        <p:nvSpPr>
          <p:cNvPr id="17" name="TextBox 16"/>
          <p:cNvSpPr txBox="1"/>
          <p:nvPr/>
        </p:nvSpPr>
        <p:spPr>
          <a:xfrm>
            <a:off x="419100" y="697778"/>
            <a:ext cx="17449800" cy="1323439"/>
          </a:xfrm>
          <a:prstGeom prst="rect">
            <a:avLst/>
          </a:prstGeom>
          <a:noFill/>
        </p:spPr>
        <p:txBody>
          <a:bodyPr wrap="square" rtlCol="0">
            <a:spAutoFit/>
          </a:bodyPr>
          <a:lstStyle/>
          <a:p>
            <a:pPr algn="ctr"/>
            <a:r>
              <a:rPr lang="en-GB" sz="8000" b="1" dirty="0">
                <a:solidFill>
                  <a:srgbClr val="3D558B"/>
                </a:solidFill>
              </a:rPr>
              <a:t>Types of poverty</a:t>
            </a:r>
            <a:endParaRPr lang="en-GB" sz="8000" b="1" dirty="0">
              <a:solidFill>
                <a:srgbClr val="3D558B"/>
              </a:solidFill>
              <a:latin typeface="Arial" pitchFamily="34" charset="0"/>
              <a:cs typeface="Arial" pitchFamily="34" charset="0"/>
            </a:endParaRPr>
          </a:p>
        </p:txBody>
      </p:sp>
      <p:sp>
        <p:nvSpPr>
          <p:cNvPr id="18" name="TextBox 17"/>
          <p:cNvSpPr txBox="1"/>
          <p:nvPr/>
        </p:nvSpPr>
        <p:spPr>
          <a:xfrm>
            <a:off x="419100" y="8450025"/>
            <a:ext cx="17449800" cy="861774"/>
          </a:xfrm>
          <a:prstGeom prst="rect">
            <a:avLst/>
          </a:prstGeom>
          <a:noFill/>
        </p:spPr>
        <p:txBody>
          <a:bodyPr wrap="square" rtlCol="0">
            <a:spAutoFit/>
          </a:bodyPr>
          <a:lstStyle/>
          <a:p>
            <a:pPr algn="ctr"/>
            <a:r>
              <a:rPr lang="en-GB" sz="5000" dirty="0" smtClean="0">
                <a:solidFill>
                  <a:srgbClr val="3D558B"/>
                </a:solidFill>
                <a:latin typeface="Arial" pitchFamily="34" charset="0"/>
                <a:cs typeface="Arial" pitchFamily="34" charset="0"/>
              </a:rPr>
              <a:t>But poverty is still poverty…  </a:t>
            </a:r>
            <a:endParaRPr lang="en-GB" sz="5000" dirty="0">
              <a:solidFill>
                <a:srgbClr val="3D558B"/>
              </a:solidFill>
              <a:latin typeface="Arial" pitchFamily="34" charset="0"/>
              <a:cs typeface="Arial" pitchFamily="34" charset="0"/>
            </a:endParaRPr>
          </a:p>
        </p:txBody>
      </p:sp>
      <p:grpSp>
        <p:nvGrpSpPr>
          <p:cNvPr id="22" name="Group 21"/>
          <p:cNvGrpSpPr/>
          <p:nvPr/>
        </p:nvGrpSpPr>
        <p:grpSpPr>
          <a:xfrm>
            <a:off x="15544800" y="7505700"/>
            <a:ext cx="2189593" cy="2318724"/>
            <a:chOff x="15544800" y="7505700"/>
            <a:chExt cx="2189593" cy="2318724"/>
          </a:xfrm>
        </p:grpSpPr>
        <p:pic>
          <p:nvPicPr>
            <p:cNvPr id="23" name="Picture 22"/>
            <p:cNvPicPr>
              <a:picLocks noChangeAspect="1"/>
            </p:cNvPicPr>
            <p:nvPr/>
          </p:nvPicPr>
          <p:blipFill>
            <a:blip r:embed="rId2" cstate="print"/>
            <a:srcRect l="47744"/>
            <a:stretch>
              <a:fillRect/>
            </a:stretch>
          </p:blipFill>
          <p:spPr>
            <a:xfrm>
              <a:off x="15544800" y="8572500"/>
              <a:ext cx="2189593" cy="1251924"/>
            </a:xfrm>
            <a:prstGeom prst="rect">
              <a:avLst/>
            </a:prstGeom>
          </p:spPr>
        </p:pic>
        <p:pic>
          <p:nvPicPr>
            <p:cNvPr id="24" name="Picture 23"/>
            <p:cNvPicPr>
              <a:picLocks noChangeAspect="1"/>
            </p:cNvPicPr>
            <p:nvPr/>
          </p:nvPicPr>
          <p:blipFill>
            <a:blip r:embed="rId2" cstate="print"/>
            <a:srcRect r="52717"/>
            <a:stretch>
              <a:fillRect/>
            </a:stretch>
          </p:blipFill>
          <p:spPr>
            <a:xfrm>
              <a:off x="15697200" y="7505700"/>
              <a:ext cx="1981200" cy="1251924"/>
            </a:xfrm>
            <a:prstGeom prst="rect">
              <a:avLst/>
            </a:prstGeom>
          </p:spPr>
        </p:pic>
      </p:grpSp>
      <p:pic>
        <p:nvPicPr>
          <p:cNvPr id="20" name="Picture 19"/>
          <p:cNvPicPr>
            <a:picLocks noChangeAspect="1"/>
          </p:cNvPicPr>
          <p:nvPr/>
        </p:nvPicPr>
        <p:blipFill>
          <a:blip r:embed="rId3" cstate="print"/>
          <a:srcRect r="-247" b="11751"/>
          <a:stretch>
            <a:fillRect/>
          </a:stretch>
        </p:blipFill>
        <p:spPr>
          <a:xfrm>
            <a:off x="2227060" y="2247900"/>
            <a:ext cx="13833881" cy="5579932"/>
          </a:xfrm>
          <a:prstGeom prst="roundRect">
            <a:avLst>
              <a:gd name="adj" fmla="val 7303"/>
            </a:avLst>
          </a:prstGeom>
        </p:spPr>
      </p:pic>
    </p:spTree>
    <p:extLst>
      <p:ext uri="{BB962C8B-B14F-4D97-AF65-F5344CB8AC3E}">
        <p14:creationId xmlns:p14="http://schemas.microsoft.com/office/powerpoint/2010/main" val="35877312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8"/>
          <p:cNvGrpSpPr/>
          <p:nvPr/>
        </p:nvGrpSpPr>
        <p:grpSpPr>
          <a:xfrm>
            <a:off x="914400" y="-2628900"/>
            <a:ext cx="17907000" cy="14016101"/>
            <a:chOff x="0" y="0"/>
            <a:chExt cx="1913890" cy="1913890"/>
          </a:xfrm>
        </p:grpSpPr>
        <p:sp>
          <p:nvSpPr>
            <p:cNvPr id="16"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sp>
      </p:grpSp>
      <p:grpSp>
        <p:nvGrpSpPr>
          <p:cNvPr id="2" name="Group 2"/>
          <p:cNvGrpSpPr/>
          <p:nvPr/>
        </p:nvGrpSpPr>
        <p:grpSpPr>
          <a:xfrm rot="2206525">
            <a:off x="-10851289" y="-7572574"/>
            <a:ext cx="17202549" cy="17202549"/>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D16A61"/>
            </a:solidFill>
          </p:spPr>
        </p:sp>
      </p:grpSp>
      <p:grpSp>
        <p:nvGrpSpPr>
          <p:cNvPr id="4" name="Group 4"/>
          <p:cNvGrpSpPr/>
          <p:nvPr/>
        </p:nvGrpSpPr>
        <p:grpSpPr>
          <a:xfrm rot="2206525">
            <a:off x="-12010284" y="-7572574"/>
            <a:ext cx="17202549" cy="17202549"/>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A492"/>
            </a:solidFill>
          </p:spPr>
        </p:sp>
      </p:grpSp>
      <p:grpSp>
        <p:nvGrpSpPr>
          <p:cNvPr id="6" name="Group 6"/>
          <p:cNvGrpSpPr/>
          <p:nvPr/>
        </p:nvGrpSpPr>
        <p:grpSpPr>
          <a:xfrm rot="2206525">
            <a:off x="-9456533" y="-6221400"/>
            <a:ext cx="14016100" cy="14016100"/>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sp>
      </p:grpSp>
      <p:grpSp>
        <p:nvGrpSpPr>
          <p:cNvPr id="8" name="Group 8"/>
          <p:cNvGrpSpPr/>
          <p:nvPr/>
        </p:nvGrpSpPr>
        <p:grpSpPr>
          <a:xfrm rot="2206525">
            <a:off x="-10236085" y="-6827166"/>
            <a:ext cx="14016100" cy="14016100"/>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sp>
      </p:grpSp>
      <p:grpSp>
        <p:nvGrpSpPr>
          <p:cNvPr id="10" name="Group 10"/>
          <p:cNvGrpSpPr/>
          <p:nvPr/>
        </p:nvGrpSpPr>
        <p:grpSpPr>
          <a:xfrm>
            <a:off x="427530" y="343442"/>
            <a:ext cx="17432939" cy="9600116"/>
            <a:chOff x="0" y="0"/>
            <a:chExt cx="5475614" cy="3015357"/>
          </a:xfrm>
        </p:grpSpPr>
        <p:sp>
          <p:nvSpPr>
            <p:cNvPr id="11" name="Freeform 11"/>
            <p:cNvSpPr/>
            <p:nvPr/>
          </p:nvSpPr>
          <p:spPr>
            <a:xfrm>
              <a:off x="0" y="0"/>
              <a:ext cx="5475614" cy="3015356"/>
            </a:xfrm>
            <a:custGeom>
              <a:avLst/>
              <a:gdLst/>
              <a:ahLst/>
              <a:cxnLst/>
              <a:rect l="l" t="t" r="r" b="b"/>
              <a:pathLst>
                <a:path w="5475614" h="3015356">
                  <a:moveTo>
                    <a:pt x="0" y="0"/>
                  </a:moveTo>
                  <a:lnTo>
                    <a:pt x="5475614" y="0"/>
                  </a:lnTo>
                  <a:lnTo>
                    <a:pt x="5475614" y="3015356"/>
                  </a:lnTo>
                  <a:lnTo>
                    <a:pt x="0" y="3015356"/>
                  </a:lnTo>
                  <a:close/>
                </a:path>
              </a:pathLst>
            </a:custGeom>
            <a:solidFill>
              <a:srgbClr val="FFFFFF"/>
            </a:solidFill>
          </p:spPr>
        </p:sp>
      </p:grpSp>
      <p:sp>
        <p:nvSpPr>
          <p:cNvPr id="17" name="TextBox 16"/>
          <p:cNvSpPr txBox="1"/>
          <p:nvPr/>
        </p:nvSpPr>
        <p:spPr>
          <a:xfrm>
            <a:off x="419100" y="723900"/>
            <a:ext cx="17449800" cy="1323439"/>
          </a:xfrm>
          <a:prstGeom prst="rect">
            <a:avLst/>
          </a:prstGeom>
          <a:noFill/>
        </p:spPr>
        <p:txBody>
          <a:bodyPr wrap="square" rtlCol="0">
            <a:spAutoFit/>
          </a:bodyPr>
          <a:lstStyle/>
          <a:p>
            <a:pPr algn="ctr"/>
            <a:r>
              <a:rPr lang="en-GB" sz="8000" dirty="0" smtClean="0">
                <a:solidFill>
                  <a:srgbClr val="3D558B"/>
                </a:solidFill>
                <a:latin typeface="Arial" panose="020B0604020202020204" pitchFamily="34" charset="0"/>
                <a:cs typeface="Arial" panose="020B0604020202020204" pitchFamily="34" charset="0"/>
              </a:rPr>
              <a:t>Who </a:t>
            </a:r>
            <a:r>
              <a:rPr lang="en-GB" sz="8000" dirty="0">
                <a:solidFill>
                  <a:srgbClr val="3D558B"/>
                </a:solidFill>
                <a:latin typeface="Arial" panose="020B0604020202020204" pitchFamily="34" charset="0"/>
                <a:cs typeface="Arial" panose="020B0604020202020204" pitchFamily="34" charset="0"/>
              </a:rPr>
              <a:t>is likely to be living in poverty</a:t>
            </a:r>
            <a:r>
              <a:rPr lang="en-GB" sz="8000" dirty="0" smtClean="0">
                <a:solidFill>
                  <a:srgbClr val="3D558B"/>
                </a:solidFill>
                <a:latin typeface="Arial" panose="020B0604020202020204" pitchFamily="34" charset="0"/>
                <a:cs typeface="Arial" panose="020B0604020202020204" pitchFamily="34" charset="0"/>
              </a:rPr>
              <a:t>?</a:t>
            </a:r>
            <a:endParaRPr lang="en-GB" sz="8000" b="1" dirty="0">
              <a:solidFill>
                <a:srgbClr val="3D558B"/>
              </a:solidFill>
              <a:latin typeface="Arial" pitchFamily="34" charset="0"/>
              <a:cs typeface="Arial" pitchFamily="34" charset="0"/>
            </a:endParaRPr>
          </a:p>
        </p:txBody>
      </p:sp>
      <p:pic>
        <p:nvPicPr>
          <p:cNvPr id="12" name="Picture 11"/>
          <p:cNvPicPr>
            <a:picLocks noChangeAspect="1"/>
          </p:cNvPicPr>
          <p:nvPr/>
        </p:nvPicPr>
        <p:blipFill>
          <a:blip r:embed="rId2" cstate="print"/>
          <a:stretch>
            <a:fillRect/>
          </a:stretch>
        </p:blipFill>
        <p:spPr>
          <a:xfrm>
            <a:off x="2878774" y="2047339"/>
            <a:ext cx="11793232" cy="7287161"/>
          </a:xfrm>
          <a:prstGeom prst="rect">
            <a:avLst/>
          </a:prstGeom>
        </p:spPr>
      </p:pic>
      <p:grpSp>
        <p:nvGrpSpPr>
          <p:cNvPr id="18" name="Group 17"/>
          <p:cNvGrpSpPr/>
          <p:nvPr/>
        </p:nvGrpSpPr>
        <p:grpSpPr>
          <a:xfrm>
            <a:off x="15544800" y="7505700"/>
            <a:ext cx="2189593" cy="2318724"/>
            <a:chOff x="15544800" y="7505700"/>
            <a:chExt cx="2189593" cy="2318724"/>
          </a:xfrm>
        </p:grpSpPr>
        <p:pic>
          <p:nvPicPr>
            <p:cNvPr id="20" name="Picture 19"/>
            <p:cNvPicPr>
              <a:picLocks noChangeAspect="1"/>
            </p:cNvPicPr>
            <p:nvPr/>
          </p:nvPicPr>
          <p:blipFill>
            <a:blip r:embed="rId3" cstate="print"/>
            <a:srcRect l="47744"/>
            <a:stretch>
              <a:fillRect/>
            </a:stretch>
          </p:blipFill>
          <p:spPr>
            <a:xfrm>
              <a:off x="15544800" y="8572500"/>
              <a:ext cx="2189593" cy="1251924"/>
            </a:xfrm>
            <a:prstGeom prst="rect">
              <a:avLst/>
            </a:prstGeom>
          </p:spPr>
        </p:pic>
        <p:pic>
          <p:nvPicPr>
            <p:cNvPr id="21" name="Picture 20"/>
            <p:cNvPicPr>
              <a:picLocks noChangeAspect="1"/>
            </p:cNvPicPr>
            <p:nvPr/>
          </p:nvPicPr>
          <p:blipFill>
            <a:blip r:embed="rId3" cstate="print"/>
            <a:srcRect r="52717"/>
            <a:stretch>
              <a:fillRect/>
            </a:stretch>
          </p:blipFill>
          <p:spPr>
            <a:xfrm>
              <a:off x="15697200" y="7505700"/>
              <a:ext cx="1981200" cy="1251924"/>
            </a:xfrm>
            <a:prstGeom prst="rect">
              <a:avLst/>
            </a:prstGeom>
          </p:spPr>
        </p:pic>
      </p:grpSp>
      <p:sp>
        <p:nvSpPr>
          <p:cNvPr id="13" name="Rectangle 12"/>
          <p:cNvSpPr/>
          <p:nvPr/>
        </p:nvSpPr>
        <p:spPr>
          <a:xfrm>
            <a:off x="-648783" y="8690386"/>
            <a:ext cx="6144992" cy="984885"/>
          </a:xfrm>
          <a:prstGeom prst="rect">
            <a:avLst/>
          </a:prstGeom>
        </p:spPr>
        <p:txBody>
          <a:bodyPr wrap="square">
            <a:spAutoFit/>
          </a:bodyPr>
          <a:lstStyle/>
          <a:p>
            <a:pPr algn="ctr"/>
            <a:endParaRPr lang="en-GB" sz="4000" b="1" dirty="0">
              <a:solidFill>
                <a:srgbClr val="F35757"/>
              </a:solidFill>
              <a:latin typeface="Arial" pitchFamily="34" charset="0"/>
              <a:cs typeface="Arial" pitchFamily="34" charset="0"/>
            </a:endParaRPr>
          </a:p>
          <a:p>
            <a:pPr algn="ctr"/>
            <a:r>
              <a:rPr lang="en-GB" b="1" i="1" dirty="0">
                <a:solidFill>
                  <a:srgbClr val="3D558B"/>
                </a:solidFill>
                <a:latin typeface="Arial" panose="020B0604020202020204" pitchFamily="34" charset="0"/>
                <a:cs typeface="Arial" pitchFamily="34" charset="0"/>
              </a:rPr>
              <a:t>* </a:t>
            </a:r>
            <a:r>
              <a:rPr lang="en-GB" i="1" dirty="0" err="1" smtClean="0">
                <a:solidFill>
                  <a:srgbClr val="3D558B"/>
                </a:solidFill>
                <a:latin typeface="Arial" panose="020B0604020202020204" pitchFamily="34" charset="0"/>
                <a:cs typeface="Arial" panose="020B0604020202020204" pitchFamily="34" charset="0"/>
              </a:rPr>
              <a:t>Trussell</a:t>
            </a:r>
            <a:r>
              <a:rPr lang="en-GB" i="1" dirty="0" smtClean="0">
                <a:solidFill>
                  <a:srgbClr val="3D558B"/>
                </a:solidFill>
                <a:latin typeface="Arial" panose="020B0604020202020204" pitchFamily="34" charset="0"/>
                <a:cs typeface="Arial" panose="020B0604020202020204" pitchFamily="34" charset="0"/>
              </a:rPr>
              <a:t> Trust data May 2021</a:t>
            </a:r>
            <a:endParaRPr lang="en-GB" b="1" i="1" dirty="0">
              <a:solidFill>
                <a:srgbClr val="3D558B"/>
              </a:solidFill>
              <a:latin typeface="Arial" pitchFamily="34" charset="0"/>
              <a:cs typeface="Arial" pitchFamily="34" charset="0"/>
            </a:endParaRPr>
          </a:p>
        </p:txBody>
      </p:sp>
    </p:spTree>
    <p:extLst>
      <p:ext uri="{BB962C8B-B14F-4D97-AF65-F5344CB8AC3E}">
        <p14:creationId xmlns:p14="http://schemas.microsoft.com/office/powerpoint/2010/main" val="19118375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D062BA933567A408CDEA872F930A350" ma:contentTypeVersion="13" ma:contentTypeDescription="Create a new document." ma:contentTypeScope="" ma:versionID="e0550777a1995a754771262da83fa0e4">
  <xsd:schema xmlns:xsd="http://www.w3.org/2001/XMLSchema" xmlns:xs="http://www.w3.org/2001/XMLSchema" xmlns:p="http://schemas.microsoft.com/office/2006/metadata/properties" xmlns:ns2="473db917-a697-4e36-b6a1-8f3d771210dd" xmlns:ns3="b66f0e3f-90a7-45ae-a0eb-e18f078cda6e" targetNamespace="http://schemas.microsoft.com/office/2006/metadata/properties" ma:root="true" ma:fieldsID="808cfd99e36de710dee2d2e6c3d59e59" ns2:_="" ns3:_="">
    <xsd:import namespace="473db917-a697-4e36-b6a1-8f3d771210dd"/>
    <xsd:import namespace="b66f0e3f-90a7-45ae-a0eb-e18f078cda6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3db917-a697-4e36-b6a1-8f3d771210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66f0e3f-90a7-45ae-a0eb-e18f078cda6e"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6A920EC-1F8E-4460-8293-82F599A89C4B}">
  <ds:schemaRefs>
    <ds:schemaRef ds:uri="http://schemas.microsoft.com/sharepoint/v3/contenttype/forms"/>
  </ds:schemaRefs>
</ds:datastoreItem>
</file>

<file path=customXml/itemProps2.xml><?xml version="1.0" encoding="utf-8"?>
<ds:datastoreItem xmlns:ds="http://schemas.openxmlformats.org/officeDocument/2006/customXml" ds:itemID="{E1B32EDF-79FF-45BE-8A6B-640E3ACAB7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3db917-a697-4e36-b6a1-8f3d771210dd"/>
    <ds:schemaRef ds:uri="b66f0e3f-90a7-45ae-a0eb-e18f078cda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D75145F-5C6A-4958-92AA-1F373FF7D1C8}">
  <ds:schemaRefs>
    <ds:schemaRef ds:uri="http://purl.org/dc/elements/1.1/"/>
    <ds:schemaRef ds:uri="http://schemas.microsoft.com/office/2006/metadata/properties"/>
    <ds:schemaRef ds:uri="http://schemas.openxmlformats.org/package/2006/metadata/core-properties"/>
    <ds:schemaRef ds:uri="http://purl.org/dc/terms/"/>
    <ds:schemaRef ds:uri="473db917-a697-4e36-b6a1-8f3d771210dd"/>
    <ds:schemaRef ds:uri="http://purl.org/dc/dcmitype/"/>
    <ds:schemaRef ds:uri="http://schemas.microsoft.com/office/2006/documentManagement/types"/>
    <ds:schemaRef ds:uri="http://schemas.microsoft.com/office/infopath/2007/PartnerControls"/>
    <ds:schemaRef ds:uri="b66f0e3f-90a7-45ae-a0eb-e18f078cda6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365</TotalTime>
  <Words>788</Words>
  <Application>Microsoft Office PowerPoint</Application>
  <PresentationFormat>Custom</PresentationFormat>
  <Paragraphs>142</Paragraphs>
  <Slides>29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a heading</dc:title>
  <dc:creator>Jane</dc:creator>
  <cp:lastModifiedBy>Jane</cp:lastModifiedBy>
  <cp:revision>39</cp:revision>
  <dcterms:created xsi:type="dcterms:W3CDTF">2006-08-16T00:00:00Z</dcterms:created>
  <dcterms:modified xsi:type="dcterms:W3CDTF">2021-10-28T08:39:57Z</dcterms:modified>
  <dc:identifier>DAEqKyb5kTI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0x010100FD062BA933567A408CDEA872F930A350</vt:lpwstr>
  </property>
</Properties>
</file>