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352" r:id="rId8"/>
    <p:sldId id="261" r:id="rId9"/>
    <p:sldId id="262" r:id="rId10"/>
    <p:sldId id="263" r:id="rId11"/>
    <p:sldId id="353" r:id="rId12"/>
    <p:sldId id="264" r:id="rId13"/>
    <p:sldId id="265" r:id="rId14"/>
    <p:sldId id="266" r:id="rId15"/>
    <p:sldId id="269" r:id="rId16"/>
    <p:sldId id="270" r:id="rId17"/>
    <p:sldId id="354" r:id="rId18"/>
    <p:sldId id="271" r:id="rId19"/>
    <p:sldId id="272" r:id="rId20"/>
    <p:sldId id="273" r:id="rId21"/>
    <p:sldId id="274" r:id="rId22"/>
    <p:sldId id="275" r:id="rId23"/>
    <p:sldId id="276" r:id="rId24"/>
  </p:sldIdLst>
  <p:sldSz cx="18288000" cy="10287000"/>
  <p:notesSz cx="6858000" cy="9144000"/>
  <p:embeddedFontLst>
    <p:embeddedFont>
      <p:font typeface="Arial Black" panose="020B0604020202020204" pitchFamily="34" charset="0"/>
      <p:bold r:id="rId26"/>
    </p:embeddedFont>
    <p:embeddedFont>
      <p:font typeface="Calibri (MS)" panose="020F0702030404030204" pitchFamily="34" charset="0"/>
      <p:regular r:id="rId27"/>
      <p:bold r:id="rId28"/>
    </p:embeddedFont>
    <p:embeddedFont>
      <p:font typeface="Calibri (MS) Bold" panose="020F0702030404030204" pitchFamily="34" charset="0"/>
      <p:regular r:id="rId27"/>
      <p:bold r:id="rId29"/>
      <p:italic r:id="rId30"/>
      <p:boldItalic r:id="rId31"/>
    </p:embeddedFont>
    <p:embeddedFont>
      <p:font typeface="Canva Sans" panose="020F0502020204030204" pitchFamily="34" charset="0"/>
      <p:regular r:id="rId32"/>
    </p:embeddedFont>
    <p:embeddedFont>
      <p:font typeface="Canva Sans Bold" panose="020F07020304040A0204" pitchFamily="34" charset="0"/>
      <p:regular r:id="rId33"/>
      <p:bold r:id="rId34"/>
      <p:italic r:id="rId35"/>
      <p:boldItalic r:id="rId36"/>
    </p:embeddedFont>
    <p:embeddedFont>
      <p:font typeface="Clear Sans" panose="020F0502020204030204" pitchFamily="34" charset="0"/>
      <p:regular r:id="rId37"/>
      <p:bold r:id="rId38"/>
      <p:italic r:id="rId39"/>
      <p:boldItalic r:id="rId29"/>
    </p:embeddedFont>
    <p:embeddedFont>
      <p:font typeface="Clear Sans Bold" panose="020F0502020204030204" pitchFamily="34" charset="0"/>
      <p:regular r:id="rId40"/>
      <p:bold r:id="rId41"/>
      <p:italic r:id="rId42"/>
      <p:boldItalic r:id="rId43"/>
    </p:embeddedFont>
    <p:embeddedFont>
      <p:font typeface="Clear Sans Medium" panose="020F0502020204030204" pitchFamily="34" charset="0"/>
      <p:regular r:id="rId32"/>
      <p:bold r:id="rId44"/>
      <p:italic r:id="rId45"/>
      <p:boldItalic r:id="rId33"/>
    </p:embeddedFont>
    <p:embeddedFont>
      <p:font typeface="Open Sauce Heavy" panose="020F0502020204030204" pitchFamily="34" charset="0"/>
      <p:regular r:id="rId46"/>
      <p:bold r:id="rId47"/>
      <p:italic r:id="rId48"/>
      <p:boldItalic r:id="rId49"/>
    </p:embeddedFont>
    <p:embeddedFont>
      <p:font typeface="Tw Cen MT" panose="020B0602020104020603" pitchFamily="34" charset="77"/>
      <p:regular r:id="rId50"/>
      <p:bold r:id="rId51"/>
      <p:italic r:id="rId52"/>
      <p:boldItalic r:id="rId53"/>
    </p:embeddedFont>
    <p:embeddedFont>
      <p:font typeface="Tw Cen MT Condensed" panose="020B0606020104020203" pitchFamily="34" charset="77"/>
      <p:regular r:id="rId54"/>
      <p:bold r:id="rId55"/>
    </p:embeddedFont>
    <p:embeddedFont>
      <p:font typeface="Wingdings 3" pitchFamily="2" charset="2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25" autoAdjust="0"/>
    <p:restoredTop sz="56743" autoAdjust="0"/>
  </p:normalViewPr>
  <p:slideViewPr>
    <p:cSldViewPr>
      <p:cViewPr varScale="1">
        <p:scale>
          <a:sx n="50" d="100"/>
          <a:sy n="50" d="100"/>
        </p:scale>
        <p:origin x="31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1AD8-E729-9B4E-9A8C-504F9767ABF1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DC2B-CD2A-0647-9FF0-36109111F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5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81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189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6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52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01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20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96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7EBD5-56FC-4065-90AB-7C36ABD34B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27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6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55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94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97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3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1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DC2B-CD2A-0647-9FF0-36109111F1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6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9525" y="1"/>
            <a:ext cx="18278478" cy="6858002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66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 algn="ctr">
              <a:buNone/>
              <a:defRPr sz="2400"/>
            </a:lvl2pPr>
            <a:lvl3pPr marL="1371600" indent="0" algn="ctr">
              <a:buNone/>
              <a:defRPr sz="24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4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392643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326391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9525" y="1"/>
            <a:ext cx="18278478" cy="6858002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6600" b="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4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901732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6192" y="3429000"/>
            <a:ext cx="7132320" cy="6035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3980" y="3429000"/>
            <a:ext cx="7132320" cy="6035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81534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300" b="0" cap="none" baseline="0">
                <a:solidFill>
                  <a:schemeClr val="accent1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192" y="4451682"/>
            <a:ext cx="7132320" cy="5012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83980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27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83980" y="4451682"/>
            <a:ext cx="7132320" cy="5012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145506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148298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844622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36192" y="707264"/>
            <a:ext cx="6583680" cy="260604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0" y="1234440"/>
            <a:ext cx="8517636" cy="7776972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192" y="3386259"/>
            <a:ext cx="6583680" cy="564344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900"/>
              </a:spcBef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320898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7"/>
            <a:ext cx="11658600" cy="2194560"/>
          </a:xfrm>
        </p:spPr>
        <p:txBody>
          <a:bodyPr anchor="ctr">
            <a:normAutofit/>
          </a:bodyPr>
          <a:lstStyle>
            <a:lvl1pPr algn="r">
              <a:defRPr sz="66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18283428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5900" y="7440207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4" y="7896159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547159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79305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1143000"/>
            <a:ext cx="3943350" cy="81153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5903" y="1143000"/>
            <a:ext cx="11372850" cy="81153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7594F-9FE9-4E59-AA90-48A27DD4451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5449-DCFF-420E-85D1-B465D7C9332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5087600" y="88894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869515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3" y="3429000"/>
            <a:ext cx="14580110" cy="603504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6195" y="9706056"/>
            <a:ext cx="323121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B53AD2D-B3BF-4CEE-A7F1-916545A66590}" type="datetimeFigureOut">
              <a:rPr lang="en-GB" smtClean="0"/>
              <a:pPr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4400" y="9706056"/>
            <a:ext cx="8852188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0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56A1E8F-E6A9-42FD-A455-8D34D0E4CAF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53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1371600" rtl="0" eaLnBrk="1" latinLnBrk="0" hangingPunct="1">
        <a:lnSpc>
          <a:spcPct val="80000"/>
        </a:lnSpc>
        <a:spcBef>
          <a:spcPct val="0"/>
        </a:spcBef>
        <a:buNone/>
        <a:defRPr sz="6600" kern="1200" cap="all" spc="15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39776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720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24228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6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1.sv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12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5" Type="http://schemas.openxmlformats.org/officeDocument/2006/relationships/image" Target="../media/image43.sv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sv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vPdD6mjS9g?feature=oembed" TargetMode="External"/><Relationship Id="rId6" Type="http://schemas.openxmlformats.org/officeDocument/2006/relationships/image" Target="../media/image26.jpeg"/><Relationship Id="rId5" Type="http://schemas.openxmlformats.org/officeDocument/2006/relationships/hyperlink" Target="https://www.youtube.com/watch?v=0vPdD6mjS9g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168" r="14461"/>
          <a:stretch>
            <a:fillRect/>
          </a:stretch>
        </p:blipFill>
        <p:spPr>
          <a:xfrm>
            <a:off x="5908698" y="5381001"/>
            <a:ext cx="6065631" cy="4901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1482" t="5832" r="27673" b="33830"/>
          <a:stretch>
            <a:fillRect/>
          </a:stretch>
        </p:blipFill>
        <p:spPr>
          <a:xfrm>
            <a:off x="0" y="5381001"/>
            <a:ext cx="5908698" cy="49059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7780" r="12814" b="7104"/>
          <a:stretch>
            <a:fillRect/>
          </a:stretch>
        </p:blipFill>
        <p:spPr>
          <a:xfrm>
            <a:off x="11974328" y="5381001"/>
            <a:ext cx="6451615" cy="490599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4419600" y="3810343"/>
            <a:ext cx="6617134" cy="1210069"/>
            <a:chOff x="0" y="0"/>
            <a:chExt cx="1742784" cy="3187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42784" cy="318701"/>
            </a:xfrm>
            <a:custGeom>
              <a:avLst/>
              <a:gdLst/>
              <a:ahLst/>
              <a:cxnLst/>
              <a:rect l="l" t="t" r="r" b="b"/>
              <a:pathLst>
                <a:path w="1742784" h="318701">
                  <a:moveTo>
                    <a:pt x="0" y="0"/>
                  </a:moveTo>
                  <a:lnTo>
                    <a:pt x="1742784" y="0"/>
                  </a:lnTo>
                  <a:lnTo>
                    <a:pt x="1742784" y="318701"/>
                  </a:lnTo>
                  <a:lnTo>
                    <a:pt x="0" y="3187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8953" y="4010891"/>
            <a:ext cx="1570824" cy="8089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49439" y="993490"/>
            <a:ext cx="17007428" cy="2104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06"/>
              </a:lnSpc>
            </a:pPr>
            <a:r>
              <a:rPr lang="en-US" sz="7815" dirty="0">
                <a:solidFill>
                  <a:srgbClr val="FFFFFF"/>
                </a:solidFill>
                <a:latin typeface="Calibri (MS) Bold"/>
              </a:rPr>
              <a:t>Money Counts: Using the Renfrewshire 'Worrying about money?' leaflet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C0A079-4280-53AE-0E42-9815947FC706}"/>
              </a:ext>
            </a:extLst>
          </p:cNvPr>
          <p:cNvSpPr txBox="1"/>
          <p:nvPr/>
        </p:nvSpPr>
        <p:spPr>
          <a:xfrm>
            <a:off x="9155595" y="4905999"/>
            <a:ext cx="896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* </a:t>
            </a:r>
            <a:r>
              <a:rPr lang="en-GB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an original resource developed by the Highland Money Counts Partnership</a:t>
            </a:r>
            <a:endParaRPr lang="en-GB" sz="1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68721" y="1954717"/>
            <a:ext cx="5036756" cy="5036756"/>
            <a:chOff x="0" y="0"/>
            <a:chExt cx="6715674" cy="6715674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6715674" cy="6715674"/>
              <a:chOff x="0" y="0"/>
              <a:chExt cx="2540000" cy="254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12039" y="0"/>
                <a:ext cx="2748501" cy="2674350"/>
              </a:xfrm>
              <a:custGeom>
                <a:avLst/>
                <a:gdLst/>
                <a:ahLst/>
                <a:cxnLst/>
                <a:rect l="l" t="t" r="r" b="b"/>
                <a:pathLst>
                  <a:path w="2748501" h="2674350">
                    <a:moveTo>
                      <a:pt x="1382039" y="0"/>
                    </a:moveTo>
                    <a:lnTo>
                      <a:pt x="1382039" y="0"/>
                    </a:lnTo>
                    <a:cubicBezTo>
                      <a:pt x="1982646" y="0"/>
                      <a:pt x="2501138" y="420737"/>
                      <a:pt x="2624819" y="1008472"/>
                    </a:cubicBezTo>
                    <a:cubicBezTo>
                      <a:pt x="2748501" y="1596206"/>
                      <a:pt x="2443553" y="2190227"/>
                      <a:pt x="1893885" y="2432288"/>
                    </a:cubicBezTo>
                    <a:cubicBezTo>
                      <a:pt x="1344216" y="2674350"/>
                      <a:pt x="700130" y="2498263"/>
                      <a:pt x="350065" y="2010222"/>
                    </a:cubicBezTo>
                    <a:cubicBezTo>
                      <a:pt x="0" y="1522182"/>
                      <a:pt x="39678" y="855639"/>
                      <a:pt x="445170" y="412576"/>
                    </a:cubicBezTo>
                    <a:lnTo>
                      <a:pt x="1382039" y="1270000"/>
                    </a:lnTo>
                    <a:close/>
                  </a:path>
                </a:pathLst>
              </a:custGeom>
              <a:solidFill>
                <a:srgbClr val="0D1F6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291448" y="0"/>
                <a:ext cx="978552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978552" h="1270000">
                    <a:moveTo>
                      <a:pt x="0" y="460472"/>
                    </a:moveTo>
                    <a:cubicBezTo>
                      <a:pt x="241240" y="168863"/>
                      <a:pt x="599965" y="38"/>
                      <a:pt x="978425" y="0"/>
                    </a:cubicBezTo>
                    <a:lnTo>
                      <a:pt x="978552" y="1270000"/>
                    </a:lnTo>
                    <a:close/>
                  </a:path>
                </a:pathLst>
              </a:custGeom>
              <a:solidFill>
                <a:srgbClr val="ABDAF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11121946" y="7663517"/>
            <a:ext cx="247927" cy="24792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1F6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121946" y="7318423"/>
            <a:ext cx="247927" cy="2479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DA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46764" y="9258300"/>
            <a:ext cx="1392556" cy="835533"/>
          </a:xfrm>
          <a:custGeom>
            <a:avLst/>
            <a:gdLst/>
            <a:ahLst/>
            <a:cxnLst/>
            <a:rect l="l" t="t" r="r" b="b"/>
            <a:pathLst>
              <a:path w="1392556" h="835533">
                <a:moveTo>
                  <a:pt x="0" y="0"/>
                </a:moveTo>
                <a:lnTo>
                  <a:pt x="1392556" y="0"/>
                </a:lnTo>
                <a:lnTo>
                  <a:pt x="1392556" y="835533"/>
                </a:lnTo>
                <a:lnTo>
                  <a:pt x="0" y="835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446660" y="8233689"/>
            <a:ext cx="7518477" cy="2939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5"/>
              </a:lnSpc>
            </a:pPr>
            <a:endParaRPr/>
          </a:p>
          <a:p>
            <a:pPr marL="404896" lvl="1" indent="-202448">
              <a:lnSpc>
                <a:spcPts val="2625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Clear Sans"/>
              </a:rPr>
              <a:t>DWP Family Resources Survey April 21 - March 22 (Published March 2023) shows that </a:t>
            </a:r>
            <a:r>
              <a:rPr lang="en-US" sz="1875">
                <a:solidFill>
                  <a:srgbClr val="000000"/>
                </a:solidFill>
                <a:latin typeface="Clear Sans Medium"/>
              </a:rPr>
              <a:t>3% of UK households reported very low food insecurity in the previous 30 days. But 86% of this number were not found to be using a food bank</a:t>
            </a:r>
          </a:p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Clear Sans Medium"/>
              </a:rPr>
              <a:t>  </a:t>
            </a:r>
          </a:p>
          <a:p>
            <a:pPr>
              <a:lnSpc>
                <a:spcPts val="2625"/>
              </a:lnSpc>
            </a:pPr>
            <a:endParaRPr lang="en-US" sz="1875">
              <a:solidFill>
                <a:srgbClr val="000000"/>
              </a:solidFill>
              <a:latin typeface="Clear Sans Medium"/>
            </a:endParaRPr>
          </a:p>
          <a:p>
            <a:pPr>
              <a:lnSpc>
                <a:spcPts val="2625"/>
              </a:lnSpc>
            </a:pPr>
            <a:endParaRPr lang="en-US" sz="1875">
              <a:solidFill>
                <a:srgbClr val="000000"/>
              </a:solidFill>
              <a:latin typeface="Clear Sans Medium"/>
            </a:endParaRPr>
          </a:p>
          <a:p>
            <a:pPr>
              <a:lnSpc>
                <a:spcPts val="2625"/>
              </a:lnSpc>
            </a:pPr>
            <a:endParaRPr lang="en-US" sz="1875">
              <a:solidFill>
                <a:srgbClr val="000000"/>
              </a:solidFill>
              <a:latin typeface="Clear Sa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17743" y="689856"/>
            <a:ext cx="13811653" cy="72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78"/>
              </a:lnSpc>
            </a:pPr>
            <a:r>
              <a:rPr lang="en-US" sz="5071">
                <a:solidFill>
                  <a:srgbClr val="000000"/>
                </a:solidFill>
                <a:latin typeface="Clear Sans Bold"/>
              </a:rPr>
              <a:t>Food insecurity beyond the use of food banks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68721" y="7242067"/>
            <a:ext cx="5474355" cy="669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9"/>
              </a:lnSpc>
            </a:pPr>
            <a:r>
              <a:rPr lang="en-US" sz="1970">
                <a:solidFill>
                  <a:srgbClr val="4F555D"/>
                </a:solidFill>
                <a:latin typeface="Clear Sans"/>
              </a:rPr>
              <a:t>Severe food insecurity seen in food banks</a:t>
            </a:r>
          </a:p>
          <a:p>
            <a:pPr>
              <a:lnSpc>
                <a:spcPts val="2759"/>
              </a:lnSpc>
            </a:pPr>
            <a:r>
              <a:rPr lang="en-US" sz="1970">
                <a:solidFill>
                  <a:srgbClr val="4F555D"/>
                </a:solidFill>
                <a:latin typeface="Clear Sans"/>
              </a:rPr>
              <a:t>Severe food insecurity NOT seen in food banks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317401" y="5285030"/>
            <a:ext cx="765686" cy="4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8"/>
              </a:lnSpc>
              <a:spcBef>
                <a:spcPct val="0"/>
              </a:spcBef>
            </a:pPr>
            <a:r>
              <a:rPr lang="en-US" sz="2849">
                <a:solidFill>
                  <a:srgbClr val="FFFFFF"/>
                </a:solidFill>
                <a:latin typeface="Open Sauce Heavy"/>
              </a:rPr>
              <a:t>86%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93610" y="2863822"/>
            <a:ext cx="679874" cy="4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8"/>
              </a:lnSpc>
              <a:spcBef>
                <a:spcPct val="0"/>
              </a:spcBef>
            </a:pPr>
            <a:r>
              <a:rPr lang="en-US" sz="2849">
                <a:solidFill>
                  <a:srgbClr val="0D1F6E"/>
                </a:solidFill>
                <a:latin typeface="Open Sauce Heavy"/>
              </a:rPr>
              <a:t>14%</a:t>
            </a:r>
          </a:p>
        </p:txBody>
      </p:sp>
      <p:sp>
        <p:nvSpPr>
          <p:cNvPr id="18" name="Freeform 18"/>
          <p:cNvSpPr/>
          <p:nvPr/>
        </p:nvSpPr>
        <p:spPr>
          <a:xfrm>
            <a:off x="1770033" y="1576424"/>
            <a:ext cx="7057377" cy="7681876"/>
          </a:xfrm>
          <a:custGeom>
            <a:avLst/>
            <a:gdLst/>
            <a:ahLst/>
            <a:cxnLst/>
            <a:rect l="l" t="t" r="r" b="b"/>
            <a:pathLst>
              <a:path w="7057377" h="7681876">
                <a:moveTo>
                  <a:pt x="0" y="0"/>
                </a:moveTo>
                <a:lnTo>
                  <a:pt x="7057377" y="0"/>
                </a:lnTo>
                <a:lnTo>
                  <a:pt x="7057377" y="7681876"/>
                </a:lnTo>
                <a:lnTo>
                  <a:pt x="0" y="7681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46" r="-746" b="-11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190" t="20480" r="5420" b="191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806462" y="3785360"/>
            <a:ext cx="20260017" cy="253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3"/>
              </a:lnSpc>
            </a:pPr>
            <a:r>
              <a:rPr lang="en-US" sz="15448">
                <a:solidFill>
                  <a:srgbClr val="FFFFFF"/>
                </a:solidFill>
                <a:latin typeface="Calibri (MS) Bold"/>
              </a:rPr>
              <a:t>What can we do?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190" t="20480" r="5420" b="191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a couple of hands holding cups&#10;&#10;Description automatically generated">
            <a:extLst>
              <a:ext uri="{FF2B5EF4-FFF2-40B4-BE49-F238E27FC236}">
                <a16:creationId xmlns:a16="http://schemas.microsoft.com/office/drawing/2014/main" id="{2B3F991A-0BB2-B85A-6BA2-30C99B0DF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9900"/>
            <a:ext cx="4381500" cy="9347200"/>
          </a:xfrm>
          <a:prstGeom prst="rect">
            <a:avLst/>
          </a:prstGeom>
        </p:spPr>
      </p:pic>
      <p:pic>
        <p:nvPicPr>
          <p:cNvPr id="7" name="Picture 6" descr="A diagram of steps to a problem&#10;&#10;Description automatically generated">
            <a:extLst>
              <a:ext uri="{FF2B5EF4-FFF2-40B4-BE49-F238E27FC236}">
                <a16:creationId xmlns:a16="http://schemas.microsoft.com/office/drawing/2014/main" id="{E0F5D765-F23D-4569-5223-2B0F126B2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69900"/>
            <a:ext cx="13186454" cy="9347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190" t="20480" r="5420" b="191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 descr="A close-up of a brochure&#10;&#10;Description automatically generated">
            <a:extLst>
              <a:ext uri="{FF2B5EF4-FFF2-40B4-BE49-F238E27FC236}">
                <a16:creationId xmlns:a16="http://schemas.microsoft.com/office/drawing/2014/main" id="{8FCEAD24-47CF-4302-AF99-4FC86A27F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54" y="555581"/>
            <a:ext cx="8843292" cy="91758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3815" cy="10284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84623" y="2828727"/>
            <a:ext cx="3653820" cy="74704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7495" y="2812601"/>
            <a:ext cx="3551261" cy="74720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6712" y="789714"/>
            <a:ext cx="16642588" cy="88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7"/>
              </a:lnSpc>
            </a:pPr>
            <a:r>
              <a:rPr lang="en-US" sz="6139">
                <a:solidFill>
                  <a:srgbClr val="FFFFFF"/>
                </a:solidFill>
                <a:latin typeface="Canva Sans Bold"/>
              </a:rPr>
              <a:t>Alternative versions: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6712" y="1505100"/>
            <a:ext cx="11289425" cy="95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7"/>
              </a:lnSpc>
            </a:pPr>
            <a:endParaRPr/>
          </a:p>
          <a:p>
            <a:pPr marL="715986" lvl="1" indent="-357993">
              <a:lnSpc>
                <a:spcPts val="3747"/>
              </a:lnSpc>
              <a:buFont typeface="Arial"/>
              <a:buChar char="•"/>
            </a:pPr>
            <a:r>
              <a:rPr lang="en-US" sz="3316">
                <a:solidFill>
                  <a:srgbClr val="FFFFFF"/>
                </a:solidFill>
                <a:latin typeface="Canva Sans"/>
              </a:rPr>
              <a:t>Translations, posters,  interactive version, easy read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90843" y="3509255"/>
            <a:ext cx="4872192" cy="67753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26296" t="5832" r="27673" b="33830"/>
          <a:stretch>
            <a:fillRect/>
          </a:stretch>
        </p:blipFill>
        <p:spPr>
          <a:xfrm>
            <a:off x="12815435" y="0"/>
            <a:ext cx="6250923" cy="57329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815435" y="6281028"/>
            <a:ext cx="5204709" cy="37449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3679" y="792409"/>
            <a:ext cx="15447336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 dirty="0">
                <a:solidFill>
                  <a:srgbClr val="FFFFFF"/>
                </a:solidFill>
                <a:latin typeface="Calibri (MS) Bold"/>
              </a:rPr>
              <a:t>How to access the 'Worrying about money?' leaflets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3679" y="4534793"/>
            <a:ext cx="16171807" cy="365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8789" lvl="1" indent="-514395">
              <a:lnSpc>
                <a:spcPts val="5718"/>
              </a:lnSpc>
              <a:buFont typeface="Arial"/>
              <a:buChar char="•"/>
            </a:pPr>
            <a:r>
              <a:rPr lang="en-US" sz="4765" dirty="0">
                <a:solidFill>
                  <a:srgbClr val="FFFFFF"/>
                </a:solidFill>
                <a:latin typeface="Calibri (MS) Bold"/>
              </a:rPr>
              <a:t>Request for printed copies: </a:t>
            </a:r>
            <a:r>
              <a:rPr lang="en-US" sz="4765" dirty="0" err="1">
                <a:solidFill>
                  <a:srgbClr val="FFFFFF"/>
                </a:solidFill>
                <a:latin typeface="Calibri (MS) Bold"/>
              </a:rPr>
              <a:t>www.ifanuk.org</a:t>
            </a:r>
            <a:r>
              <a:rPr lang="en-US" sz="4765" dirty="0">
                <a:solidFill>
                  <a:srgbClr val="FFFFFF"/>
                </a:solidFill>
                <a:latin typeface="Calibri (MS) Bold"/>
              </a:rPr>
              <a:t>/print-req</a:t>
            </a:r>
          </a:p>
          <a:p>
            <a:pPr marL="1028789" lvl="1" indent="-514395">
              <a:lnSpc>
                <a:spcPts val="5718"/>
              </a:lnSpc>
              <a:buFont typeface="Arial"/>
              <a:buChar char="•"/>
            </a:pPr>
            <a:r>
              <a:rPr lang="en-US" sz="4765" dirty="0">
                <a:solidFill>
                  <a:srgbClr val="FFFFFF"/>
                </a:solidFill>
                <a:latin typeface="Calibri (MS) Bold"/>
              </a:rPr>
              <a:t>Digital leaflet: </a:t>
            </a:r>
            <a:r>
              <a:rPr lang="en-US" sz="4765" dirty="0" err="1">
                <a:solidFill>
                  <a:srgbClr val="FFFFFF"/>
                </a:solidFill>
                <a:latin typeface="Calibri (MS) Bold"/>
              </a:rPr>
              <a:t>www.worryingaboutmoney.co.uk</a:t>
            </a:r>
            <a:r>
              <a:rPr lang="en-US" sz="4765" dirty="0">
                <a:solidFill>
                  <a:srgbClr val="FFFFFF"/>
                </a:solidFill>
                <a:latin typeface="Calibri (MS) Bold"/>
              </a:rPr>
              <a:t>/</a:t>
            </a:r>
            <a:r>
              <a:rPr lang="en-US" sz="4765" dirty="0" err="1">
                <a:solidFill>
                  <a:srgbClr val="FFFFFF"/>
                </a:solidFill>
                <a:latin typeface="Calibri (MS) Bold"/>
              </a:rPr>
              <a:t>renfrewshire</a:t>
            </a:r>
            <a:endParaRPr lang="en-US" sz="4765" dirty="0">
              <a:solidFill>
                <a:srgbClr val="FFFFFF"/>
              </a:solidFill>
              <a:latin typeface="Calibri (MS) Bold"/>
            </a:endParaRPr>
          </a:p>
          <a:p>
            <a:pPr marL="1028789" lvl="1" indent="-514395">
              <a:lnSpc>
                <a:spcPts val="5718"/>
              </a:lnSpc>
              <a:buFont typeface="Arial"/>
              <a:buChar char="•"/>
            </a:pPr>
            <a:r>
              <a:rPr lang="en-US" sz="4765" dirty="0">
                <a:solidFill>
                  <a:srgbClr val="FFFFFF"/>
                </a:solidFill>
                <a:latin typeface="Calibri (MS) Bold"/>
              </a:rPr>
              <a:t>Leaflets are also available in various locations in Renfrewshire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0" y="0"/>
            <a:ext cx="13716000" cy="2335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38240" tIns="69120" rIns="138240" bIns="69120" anchor="ctr"/>
          <a:lstStyle/>
          <a:p>
            <a:pPr algn="ctr" defTabSz="1371600">
              <a:tabLst>
                <a:tab pos="0" algn="l"/>
                <a:tab pos="671513" algn="l"/>
                <a:tab pos="1345407" algn="l"/>
                <a:tab pos="2019300" algn="l"/>
                <a:tab pos="2693195" algn="l"/>
                <a:tab pos="3367088" algn="l"/>
                <a:tab pos="4040982" algn="l"/>
                <a:tab pos="4714875" algn="l"/>
                <a:tab pos="5388770" algn="l"/>
                <a:tab pos="6062663" algn="l"/>
                <a:tab pos="6736557" algn="l"/>
                <a:tab pos="7410450" algn="l"/>
                <a:tab pos="8084345" algn="l"/>
                <a:tab pos="8758238" algn="l"/>
                <a:tab pos="9432132" algn="l"/>
                <a:tab pos="10106025" algn="l"/>
                <a:tab pos="10779920" algn="l"/>
                <a:tab pos="11453813" algn="l"/>
                <a:tab pos="12127707" algn="l"/>
                <a:tab pos="12801600" algn="l"/>
                <a:tab pos="13475495" algn="l"/>
              </a:tabLst>
            </a:pPr>
            <a:endParaRPr lang="en-US" sz="8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2" charset="0"/>
            </a:endParaRPr>
          </a:p>
          <a:p>
            <a:pPr algn="ctr" defTabSz="1371600">
              <a:tabLst>
                <a:tab pos="0" algn="l"/>
                <a:tab pos="671513" algn="l"/>
                <a:tab pos="1345407" algn="l"/>
                <a:tab pos="2019300" algn="l"/>
                <a:tab pos="2693195" algn="l"/>
                <a:tab pos="3367088" algn="l"/>
                <a:tab pos="4040982" algn="l"/>
                <a:tab pos="4714875" algn="l"/>
                <a:tab pos="5388770" algn="l"/>
                <a:tab pos="6062663" algn="l"/>
                <a:tab pos="6736557" algn="l"/>
                <a:tab pos="7410450" algn="l"/>
                <a:tab pos="8084345" algn="l"/>
                <a:tab pos="8758238" algn="l"/>
                <a:tab pos="9432132" algn="l"/>
                <a:tab pos="10106025" algn="l"/>
                <a:tab pos="10779920" algn="l"/>
                <a:tab pos="11453813" algn="l"/>
                <a:tab pos="12127707" algn="l"/>
                <a:tab pos="12801600" algn="l"/>
                <a:tab pos="13475495" algn="l"/>
              </a:tabLst>
            </a:pPr>
            <a:endParaRPr lang="en-US" sz="8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2" charset="0"/>
            </a:endParaRPr>
          </a:p>
          <a:p>
            <a:pPr algn="ctr" defTabSz="1371600">
              <a:tabLst>
                <a:tab pos="0" algn="l"/>
                <a:tab pos="671513" algn="l"/>
                <a:tab pos="1345407" algn="l"/>
                <a:tab pos="2019300" algn="l"/>
                <a:tab pos="2693195" algn="l"/>
                <a:tab pos="3367088" algn="l"/>
                <a:tab pos="4040982" algn="l"/>
                <a:tab pos="4714875" algn="l"/>
                <a:tab pos="5388770" algn="l"/>
                <a:tab pos="6062663" algn="l"/>
                <a:tab pos="6736557" algn="l"/>
                <a:tab pos="7410450" algn="l"/>
                <a:tab pos="8084345" algn="l"/>
                <a:tab pos="8758238" algn="l"/>
                <a:tab pos="9432132" algn="l"/>
                <a:tab pos="10106025" algn="l"/>
                <a:tab pos="10779920" algn="l"/>
                <a:tab pos="11453813" algn="l"/>
                <a:tab pos="12127707" algn="l"/>
                <a:tab pos="12801600" algn="l"/>
                <a:tab pos="13475495" algn="l"/>
              </a:tabLst>
            </a:pPr>
            <a:endParaRPr lang="en-US" sz="8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2" charset="0"/>
            </a:endParaRPr>
          </a:p>
          <a:p>
            <a:pPr algn="ctr" defTabSz="1371600">
              <a:tabLst>
                <a:tab pos="0" algn="l"/>
                <a:tab pos="671513" algn="l"/>
                <a:tab pos="1345407" algn="l"/>
                <a:tab pos="2019300" algn="l"/>
                <a:tab pos="2693195" algn="l"/>
                <a:tab pos="3367088" algn="l"/>
                <a:tab pos="4040982" algn="l"/>
                <a:tab pos="4714875" algn="l"/>
                <a:tab pos="5388770" algn="l"/>
                <a:tab pos="6062663" algn="l"/>
                <a:tab pos="6736557" algn="l"/>
                <a:tab pos="7410450" algn="l"/>
                <a:tab pos="8084345" algn="l"/>
                <a:tab pos="8758238" algn="l"/>
                <a:tab pos="9432132" algn="l"/>
                <a:tab pos="10106025" algn="l"/>
                <a:tab pos="10779920" algn="l"/>
                <a:tab pos="11453813" algn="l"/>
                <a:tab pos="12127707" algn="l"/>
                <a:tab pos="12801600" algn="l"/>
                <a:tab pos="13475495" algn="l"/>
              </a:tabLst>
            </a:pPr>
            <a:endParaRPr lang="en-US" sz="8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2" charset="0"/>
            </a:endParaRPr>
          </a:p>
          <a:p>
            <a:pPr algn="ctr" defTabSz="1371600">
              <a:tabLst>
                <a:tab pos="0" algn="l"/>
                <a:tab pos="671513" algn="l"/>
                <a:tab pos="1345407" algn="l"/>
                <a:tab pos="2019300" algn="l"/>
                <a:tab pos="2693195" algn="l"/>
                <a:tab pos="3367088" algn="l"/>
                <a:tab pos="4040982" algn="l"/>
                <a:tab pos="4714875" algn="l"/>
                <a:tab pos="5388770" algn="l"/>
                <a:tab pos="6062663" algn="l"/>
                <a:tab pos="6736557" algn="l"/>
                <a:tab pos="7410450" algn="l"/>
                <a:tab pos="8084345" algn="l"/>
                <a:tab pos="8758238" algn="l"/>
                <a:tab pos="9432132" algn="l"/>
                <a:tab pos="10106025" algn="l"/>
                <a:tab pos="10779920" algn="l"/>
                <a:tab pos="11453813" algn="l"/>
                <a:tab pos="12127707" algn="l"/>
                <a:tab pos="12801600" algn="l"/>
                <a:tab pos="13475495" algn="l"/>
              </a:tabLst>
            </a:pPr>
            <a:endParaRPr lang="en-US" sz="8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2" charset="0"/>
            </a:endParaRPr>
          </a:p>
          <a:p>
            <a:pPr algn="ctr" defTabSz="1371600">
              <a:tabLst>
                <a:tab pos="0" algn="l"/>
                <a:tab pos="671513" algn="l"/>
                <a:tab pos="1345407" algn="l"/>
                <a:tab pos="2019300" algn="l"/>
                <a:tab pos="2693195" algn="l"/>
                <a:tab pos="3367088" algn="l"/>
                <a:tab pos="4040982" algn="l"/>
                <a:tab pos="4714875" algn="l"/>
                <a:tab pos="5388770" algn="l"/>
                <a:tab pos="6062663" algn="l"/>
                <a:tab pos="6736557" algn="l"/>
                <a:tab pos="7410450" algn="l"/>
                <a:tab pos="8084345" algn="l"/>
                <a:tab pos="8758238" algn="l"/>
                <a:tab pos="9432132" algn="l"/>
                <a:tab pos="10106025" algn="l"/>
                <a:tab pos="10779920" algn="l"/>
                <a:tab pos="11453813" algn="l"/>
                <a:tab pos="12127707" algn="l"/>
                <a:tab pos="12801600" algn="l"/>
                <a:tab pos="13475495" algn="l"/>
              </a:tabLst>
            </a:pPr>
            <a:r>
              <a:rPr lang="en-US" sz="8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2" charset="0"/>
              </a:rPr>
              <a:t>Renfrewshire </a:t>
            </a:r>
          </a:p>
          <a:p>
            <a:pPr algn="ctr" defTabSz="1371600">
              <a:tabLst>
                <a:tab pos="0" algn="l"/>
                <a:tab pos="671513" algn="l"/>
                <a:tab pos="1345407" algn="l"/>
                <a:tab pos="2019300" algn="l"/>
                <a:tab pos="2693195" algn="l"/>
                <a:tab pos="3367088" algn="l"/>
                <a:tab pos="4040982" algn="l"/>
                <a:tab pos="4714875" algn="l"/>
                <a:tab pos="5388770" algn="l"/>
                <a:tab pos="6062663" algn="l"/>
                <a:tab pos="6736557" algn="l"/>
                <a:tab pos="7410450" algn="l"/>
                <a:tab pos="8084345" algn="l"/>
                <a:tab pos="8758238" algn="l"/>
                <a:tab pos="9432132" algn="l"/>
                <a:tab pos="10106025" algn="l"/>
                <a:tab pos="10779920" algn="l"/>
                <a:tab pos="11453813" algn="l"/>
                <a:tab pos="12127707" algn="l"/>
                <a:tab pos="12801600" algn="l"/>
                <a:tab pos="13475495" algn="l"/>
              </a:tabLst>
            </a:pPr>
            <a:r>
              <a:rPr lang="en-US" sz="8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2" charset="0"/>
              </a:rPr>
              <a:t>Citizens </a:t>
            </a:r>
          </a:p>
          <a:p>
            <a:pPr algn="ctr" defTabSz="1371600">
              <a:tabLst>
                <a:tab pos="0" algn="l"/>
                <a:tab pos="671513" algn="l"/>
                <a:tab pos="1345407" algn="l"/>
                <a:tab pos="2019300" algn="l"/>
                <a:tab pos="2693195" algn="l"/>
                <a:tab pos="3367088" algn="l"/>
                <a:tab pos="4040982" algn="l"/>
                <a:tab pos="4714875" algn="l"/>
                <a:tab pos="5388770" algn="l"/>
                <a:tab pos="6062663" algn="l"/>
                <a:tab pos="6736557" algn="l"/>
                <a:tab pos="7410450" algn="l"/>
                <a:tab pos="8084345" algn="l"/>
                <a:tab pos="8758238" algn="l"/>
                <a:tab pos="9432132" algn="l"/>
                <a:tab pos="10106025" algn="l"/>
                <a:tab pos="10779920" algn="l"/>
                <a:tab pos="11453813" algn="l"/>
                <a:tab pos="12127707" algn="l"/>
                <a:tab pos="12801600" algn="l"/>
                <a:tab pos="13475495" algn="l"/>
              </a:tabLst>
            </a:pPr>
            <a:r>
              <a:rPr lang="en-US" sz="8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2" charset="0"/>
              </a:rPr>
              <a:t>Advice Bureau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456" y="7735788"/>
            <a:ext cx="2482119" cy="24821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11352" y="8167836"/>
            <a:ext cx="77768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2400" dirty="0">
                <a:solidFill>
                  <a:srgbClr val="2683C6"/>
                </a:solidFill>
                <a:latin typeface="Times New Roman" pitchFamily="18" charset="0"/>
              </a:rPr>
              <a:t>“</a:t>
            </a:r>
            <a:r>
              <a:rPr kumimoji="1" lang="en-US" altLang="en-US" sz="2700" b="1" i="1" dirty="0">
                <a:solidFill>
                  <a:srgbClr val="2683C6"/>
                </a:solidFill>
                <a:latin typeface="Times New Roman" pitchFamily="18" charset="0"/>
              </a:rPr>
              <a:t>To profit from good advice requires more wisdom than to give it</a:t>
            </a:r>
            <a:r>
              <a:rPr kumimoji="1" lang="en-US" altLang="en-US" sz="2400" i="1" dirty="0">
                <a:solidFill>
                  <a:srgbClr val="2683C6"/>
                </a:solidFill>
                <a:latin typeface="Times New Roman" pitchFamily="18" charset="0"/>
              </a:rPr>
              <a:t>”</a:t>
            </a:r>
            <a:br>
              <a:rPr kumimoji="1" lang="en-US" altLang="en-US" sz="2400" i="1" dirty="0">
                <a:solidFill>
                  <a:srgbClr val="2683C6"/>
                </a:solidFill>
                <a:latin typeface="Times New Roman" pitchFamily="18" charset="0"/>
              </a:rPr>
            </a:br>
            <a:endParaRPr kumimoji="1" lang="en-US" altLang="en-US" sz="1200" i="1" dirty="0">
              <a:solidFill>
                <a:srgbClr val="2683C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 advClick="0" advTm="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95265" y="4269495"/>
            <a:ext cx="16897470" cy="1624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9"/>
              </a:lnSpc>
            </a:pPr>
            <a:r>
              <a:rPr lang="en-US" sz="9844">
                <a:solidFill>
                  <a:srgbClr val="FFFFFF"/>
                </a:solidFill>
                <a:latin typeface="Calibri (MS) Bold"/>
              </a:rPr>
              <a:t>How might you use the leaflet?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28373" y="2641353"/>
            <a:ext cx="9385020" cy="6839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94079" lvl="1" indent="-597039">
              <a:lnSpc>
                <a:spcPts val="6636"/>
              </a:lnSpc>
              <a:buFont typeface="Arial"/>
              <a:buChar char="•"/>
            </a:pPr>
            <a:r>
              <a:rPr lang="en-US" sz="5530">
                <a:solidFill>
                  <a:srgbClr val="FFFFFF"/>
                </a:solidFill>
                <a:latin typeface="Calibri (MS) Bold"/>
              </a:rPr>
              <a:t>Breaking the ice….</a:t>
            </a:r>
          </a:p>
          <a:p>
            <a:pPr marL="1194079" lvl="1" indent="-597039">
              <a:lnSpc>
                <a:spcPts val="6636"/>
              </a:lnSpc>
              <a:buFont typeface="Arial"/>
              <a:buChar char="•"/>
            </a:pPr>
            <a:r>
              <a:rPr lang="en-US" sz="5530">
                <a:solidFill>
                  <a:srgbClr val="FFFFFF"/>
                </a:solidFill>
                <a:latin typeface="Calibri (MS) Bold"/>
              </a:rPr>
              <a:t>Listening</a:t>
            </a:r>
          </a:p>
          <a:p>
            <a:pPr marL="1194079" lvl="1" indent="-597039">
              <a:lnSpc>
                <a:spcPts val="6636"/>
              </a:lnSpc>
              <a:buFont typeface="Arial"/>
              <a:buChar char="•"/>
            </a:pPr>
            <a:r>
              <a:rPr lang="en-US" sz="5530">
                <a:solidFill>
                  <a:srgbClr val="FFFFFF"/>
                </a:solidFill>
                <a:latin typeface="Calibri (MS) Bold"/>
              </a:rPr>
              <a:t>Using open questions</a:t>
            </a:r>
          </a:p>
          <a:p>
            <a:pPr marL="1194079" lvl="1" indent="-597039">
              <a:lnSpc>
                <a:spcPts val="6636"/>
              </a:lnSpc>
              <a:buFont typeface="Arial"/>
              <a:buChar char="•"/>
            </a:pPr>
            <a:r>
              <a:rPr lang="en-US" sz="5530">
                <a:solidFill>
                  <a:srgbClr val="FFFFFF"/>
                </a:solidFill>
                <a:latin typeface="Calibri (MS) Bold"/>
              </a:rPr>
              <a:t>Asking permission</a:t>
            </a:r>
          </a:p>
          <a:p>
            <a:pPr marL="1194079" lvl="1" indent="-597039">
              <a:lnSpc>
                <a:spcPts val="6636"/>
              </a:lnSpc>
              <a:buFont typeface="Arial"/>
              <a:buChar char="•"/>
            </a:pPr>
            <a:r>
              <a:rPr lang="en-US" sz="5530">
                <a:solidFill>
                  <a:srgbClr val="FFFFFF"/>
                </a:solidFill>
                <a:latin typeface="Calibri (MS) Bold"/>
              </a:rPr>
              <a:t>Exploring the information</a:t>
            </a:r>
          </a:p>
          <a:p>
            <a:pPr marL="1194079" lvl="1" indent="-597039">
              <a:lnSpc>
                <a:spcPts val="6636"/>
              </a:lnSpc>
              <a:buFont typeface="Arial"/>
              <a:buChar char="•"/>
            </a:pPr>
            <a:r>
              <a:rPr lang="en-US" sz="5530">
                <a:solidFill>
                  <a:srgbClr val="FFFFFF"/>
                </a:solidFill>
                <a:latin typeface="Calibri (MS) Bold"/>
              </a:rPr>
              <a:t>Offering up information</a:t>
            </a:r>
          </a:p>
          <a:p>
            <a:pPr marL="1194079" lvl="1" indent="-597039">
              <a:lnSpc>
                <a:spcPts val="6636"/>
              </a:lnSpc>
              <a:buFont typeface="Arial"/>
              <a:buChar char="•"/>
            </a:pPr>
            <a:r>
              <a:rPr lang="en-US" sz="5530">
                <a:solidFill>
                  <a:srgbClr val="FFFFFF"/>
                </a:solidFill>
                <a:latin typeface="Calibri (MS) Bold"/>
              </a:rPr>
              <a:t>Not making assumptions</a:t>
            </a:r>
          </a:p>
          <a:p>
            <a:pPr marL="1194079" lvl="1" indent="-597039">
              <a:lnSpc>
                <a:spcPts val="6636"/>
              </a:lnSpc>
              <a:buFont typeface="Arial"/>
              <a:buChar char="•"/>
            </a:pPr>
            <a:r>
              <a:rPr lang="en-US" sz="5530">
                <a:solidFill>
                  <a:srgbClr val="FFFFFF"/>
                </a:solidFill>
                <a:latin typeface="Calibri (MS) Bold"/>
              </a:rPr>
              <a:t>How can I help?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13393" y="3397634"/>
            <a:ext cx="6236954" cy="50235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3679" y="923925"/>
            <a:ext cx="15447336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FFFFFF"/>
                </a:solidFill>
                <a:latin typeface="Calibri (MS) Bold"/>
              </a:rPr>
              <a:t>Framing the question...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8468"/>
          <a:stretch>
            <a:fillRect/>
          </a:stretch>
        </p:blipFill>
        <p:spPr>
          <a:xfrm>
            <a:off x="10613393" y="3397634"/>
            <a:ext cx="3213994" cy="50235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65808" y="1974346"/>
            <a:ext cx="6492166" cy="38709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8948186" y="1974346"/>
            <a:ext cx="4588527" cy="40092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80392" y="5688103"/>
            <a:ext cx="6364698" cy="18457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40426" y="5118201"/>
            <a:ext cx="5607730" cy="19779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2474398" y="6968663"/>
            <a:ext cx="3308872" cy="31268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11242450" y="7745973"/>
            <a:ext cx="6433666" cy="226933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83370" y="2660353"/>
            <a:ext cx="5457043" cy="185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8"/>
              </a:lnSpc>
            </a:pPr>
            <a:r>
              <a:rPr lang="en-US" sz="2973">
                <a:solidFill>
                  <a:srgbClr val="FFFFFF"/>
                </a:solidFill>
                <a:latin typeface="Calibri (MS) Bold"/>
              </a:rPr>
              <a:t>There are lots of people struggling with money at the moment. Would you know where to get support if you needed it?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0426" y="238125"/>
            <a:ext cx="15447336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FFFFFF"/>
                </a:solidFill>
                <a:latin typeface="Calibri (MS) Bold"/>
              </a:rPr>
              <a:t>Asking the question...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64325" y="2435009"/>
            <a:ext cx="4169692" cy="231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8"/>
              </a:lnSpc>
            </a:pPr>
            <a:r>
              <a:rPr lang="en-US" sz="2973">
                <a:solidFill>
                  <a:srgbClr val="FFFFFF"/>
                </a:solidFill>
                <a:latin typeface="Calibri (MS) Bold"/>
              </a:rPr>
              <a:t>What do you know about support from Citizens Advice? Can I give you more information on any of these?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35886" y="5886072"/>
            <a:ext cx="5646951" cy="185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8"/>
              </a:lnSpc>
            </a:pPr>
            <a:r>
              <a:rPr lang="en-US" sz="2973">
                <a:solidFill>
                  <a:srgbClr val="FFFFFF"/>
                </a:solidFill>
                <a:latin typeface="Calibri (MS) Bold"/>
              </a:rPr>
              <a:t>What are your thoughts on contacting another organisation that can offer help?  </a:t>
            </a:r>
          </a:p>
          <a:p>
            <a:pPr>
              <a:lnSpc>
                <a:spcPts val="3568"/>
              </a:lnSpc>
            </a:pPr>
            <a:endParaRPr lang="en-US" sz="2973">
              <a:solidFill>
                <a:srgbClr val="FFFFFF"/>
              </a:solidFill>
              <a:latin typeface="Calibri (MS)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02512" y="7966183"/>
            <a:ext cx="2452643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8"/>
              </a:lnSpc>
            </a:pPr>
            <a:r>
              <a:rPr lang="en-US" sz="2973">
                <a:solidFill>
                  <a:srgbClr val="FFFFFF"/>
                </a:solidFill>
                <a:latin typeface="Calibri (MS) Bold"/>
              </a:rPr>
              <a:t>Can I ask if you have seen this leaflet? </a:t>
            </a:r>
          </a:p>
          <a:p>
            <a:pPr algn="ctr">
              <a:lnSpc>
                <a:spcPts val="3568"/>
              </a:lnSpc>
            </a:pPr>
            <a:endParaRPr lang="en-US" sz="2973">
              <a:solidFill>
                <a:srgbClr val="FFFFFF"/>
              </a:solidFill>
              <a:latin typeface="Calibri (MS)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5300794"/>
            <a:ext cx="4754570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8"/>
              </a:lnSpc>
            </a:pPr>
            <a:r>
              <a:rPr lang="en-US" sz="2973">
                <a:solidFill>
                  <a:srgbClr val="FFFFFF"/>
                </a:solidFill>
                <a:latin typeface="Calibri (MS) Bold"/>
              </a:rPr>
              <a:t>Can I give you information about a leaflet that other people have found helpful? </a:t>
            </a:r>
          </a:p>
          <a:p>
            <a:pPr>
              <a:lnSpc>
                <a:spcPts val="3568"/>
              </a:lnSpc>
            </a:pPr>
            <a:endParaRPr lang="en-US" sz="2973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3568"/>
              </a:lnSpc>
            </a:pPr>
            <a:endParaRPr lang="en-US" sz="2973">
              <a:solidFill>
                <a:srgbClr val="FFFFFF"/>
              </a:solidFill>
              <a:latin typeface="Calibri (MS)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671075" y="8009350"/>
            <a:ext cx="5481505" cy="276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8"/>
              </a:lnSpc>
            </a:pPr>
            <a:r>
              <a:rPr lang="en-US" sz="2973">
                <a:solidFill>
                  <a:srgbClr val="FFFFFF"/>
                </a:solidFill>
                <a:latin typeface="Calibri (MS) Bold"/>
              </a:rPr>
              <a:t>When someone accesses our service, there may be more help we can provide. Can I help you with anything else? </a:t>
            </a:r>
          </a:p>
          <a:p>
            <a:pPr>
              <a:lnSpc>
                <a:spcPts val="3568"/>
              </a:lnSpc>
            </a:pPr>
            <a:r>
              <a:rPr lang="en-US" sz="2973">
                <a:solidFill>
                  <a:srgbClr val="FFFFFF"/>
                </a:solidFill>
                <a:latin typeface="Calibri (MS) Bold"/>
              </a:rPr>
              <a:t>  </a:t>
            </a:r>
          </a:p>
          <a:p>
            <a:pPr>
              <a:lnSpc>
                <a:spcPts val="3568"/>
              </a:lnSpc>
            </a:pPr>
            <a:endParaRPr lang="en-US" sz="2973">
              <a:solidFill>
                <a:srgbClr val="FFFFFF"/>
              </a:solidFill>
              <a:latin typeface="Calibri (MS)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6318080" y="6396888"/>
            <a:ext cx="4492389" cy="3618415"/>
            <a:chOff x="0" y="0"/>
            <a:chExt cx="5989852" cy="482455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989852" cy="482455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r="48468"/>
            <a:stretch>
              <a:fillRect/>
            </a:stretch>
          </p:blipFill>
          <p:spPr>
            <a:xfrm>
              <a:off x="0" y="0"/>
              <a:ext cx="3086659" cy="48245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0566" r="37190"/>
          <a:stretch>
            <a:fillRect/>
          </a:stretch>
        </p:blipFill>
        <p:spPr>
          <a:xfrm>
            <a:off x="-884062" y="-222885"/>
            <a:ext cx="6671970" cy="1050988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82601" y="2392965"/>
            <a:ext cx="8869311" cy="751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9925" lvl="1" indent="-444963">
              <a:lnSpc>
                <a:spcPts val="4946"/>
              </a:lnSpc>
              <a:buFont typeface="Arial"/>
              <a:buChar char="•"/>
            </a:pPr>
            <a:r>
              <a:rPr lang="en-US" sz="4121">
                <a:solidFill>
                  <a:srgbClr val="FFFFFF"/>
                </a:solidFill>
                <a:latin typeface="Calibri (MS) Bold"/>
              </a:rPr>
              <a:t>Brief introductions</a:t>
            </a:r>
          </a:p>
          <a:p>
            <a:pPr>
              <a:lnSpc>
                <a:spcPts val="4946"/>
              </a:lnSpc>
            </a:pPr>
            <a:endParaRPr lang="en-US" sz="4121">
              <a:solidFill>
                <a:srgbClr val="FFFFFF"/>
              </a:solidFill>
              <a:latin typeface="Calibri (MS) Bold"/>
            </a:endParaRPr>
          </a:p>
          <a:p>
            <a:pPr marL="889925" lvl="1" indent="-444963">
              <a:lnSpc>
                <a:spcPts val="4946"/>
              </a:lnSpc>
              <a:buFont typeface="Arial"/>
              <a:buChar char="•"/>
            </a:pPr>
            <a:r>
              <a:rPr lang="en-US" sz="4121">
                <a:solidFill>
                  <a:srgbClr val="FFFFFF"/>
                </a:solidFill>
                <a:latin typeface="Calibri (MS) Bold"/>
              </a:rPr>
              <a:t>Cameras – on or off, whatever works best for you</a:t>
            </a:r>
          </a:p>
          <a:p>
            <a:pPr>
              <a:lnSpc>
                <a:spcPts val="4946"/>
              </a:lnSpc>
            </a:pPr>
            <a:endParaRPr lang="en-US" sz="4121">
              <a:solidFill>
                <a:srgbClr val="FFFFFF"/>
              </a:solidFill>
              <a:latin typeface="Calibri (MS) Bold"/>
            </a:endParaRPr>
          </a:p>
          <a:p>
            <a:pPr marL="889925" lvl="1" indent="-444963">
              <a:lnSpc>
                <a:spcPts val="4946"/>
              </a:lnSpc>
              <a:buFont typeface="Arial"/>
              <a:buChar char="•"/>
            </a:pPr>
            <a:r>
              <a:rPr lang="en-US" sz="4121">
                <a:solidFill>
                  <a:srgbClr val="FFFFFF"/>
                </a:solidFill>
                <a:latin typeface="Calibri (MS) Bold"/>
              </a:rPr>
              <a:t>Microphones on mute please (unless you are speaking)</a:t>
            </a:r>
          </a:p>
          <a:p>
            <a:pPr>
              <a:lnSpc>
                <a:spcPts val="4946"/>
              </a:lnSpc>
            </a:pPr>
            <a:endParaRPr lang="en-US" sz="4121">
              <a:solidFill>
                <a:srgbClr val="FFFFFF"/>
              </a:solidFill>
              <a:latin typeface="Calibri (MS) Bold"/>
            </a:endParaRPr>
          </a:p>
          <a:p>
            <a:pPr marL="889925" lvl="1" indent="-444963">
              <a:lnSpc>
                <a:spcPts val="4946"/>
              </a:lnSpc>
              <a:buFont typeface="Arial"/>
              <a:buChar char="•"/>
            </a:pPr>
            <a:r>
              <a:rPr lang="en-US" sz="4121">
                <a:solidFill>
                  <a:srgbClr val="FFFFFF"/>
                </a:solidFill>
                <a:latin typeface="Calibri (MS) Bold"/>
              </a:rPr>
              <a:t>Raise your hand to ask a question </a:t>
            </a:r>
          </a:p>
          <a:p>
            <a:pPr>
              <a:lnSpc>
                <a:spcPts val="4946"/>
              </a:lnSpc>
            </a:pPr>
            <a:endParaRPr lang="en-US" sz="4121">
              <a:solidFill>
                <a:srgbClr val="FFFFFF"/>
              </a:solidFill>
              <a:latin typeface="Calibri (MS) Bold"/>
            </a:endParaRPr>
          </a:p>
          <a:p>
            <a:pPr marL="889925" lvl="1" indent="-444963">
              <a:lnSpc>
                <a:spcPts val="4946"/>
              </a:lnSpc>
              <a:buFont typeface="Arial"/>
              <a:buChar char="•"/>
            </a:pPr>
            <a:r>
              <a:rPr lang="en-US" sz="4121">
                <a:solidFill>
                  <a:srgbClr val="FFFFFF"/>
                </a:solidFill>
                <a:latin typeface="Calibri (MS) Bold"/>
              </a:rPr>
              <a:t>Use the chat to interact (if you can) </a:t>
            </a:r>
          </a:p>
          <a:p>
            <a:pPr>
              <a:lnSpc>
                <a:spcPts val="4946"/>
              </a:lnSpc>
            </a:pPr>
            <a:endParaRPr lang="en-US" sz="4121">
              <a:solidFill>
                <a:srgbClr val="FFFFFF"/>
              </a:solidFill>
              <a:latin typeface="Calibri (MS)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24130" y="2478690"/>
            <a:ext cx="744520" cy="6374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75082" y="3725785"/>
            <a:ext cx="642616" cy="6426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75082" y="5578076"/>
            <a:ext cx="682667" cy="682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50229" y="7474517"/>
            <a:ext cx="532372" cy="6272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18709" y="8714554"/>
            <a:ext cx="776040" cy="49666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208526" y="544329"/>
            <a:ext cx="11803208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FFFFFF"/>
                </a:solidFill>
                <a:latin typeface="Calibri (MS) Bold"/>
              </a:rPr>
              <a:t>Guiding Principles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66406" y="4598070"/>
            <a:ext cx="10598149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30122" lvl="1" indent="-765061">
              <a:lnSpc>
                <a:spcPts val="8504"/>
              </a:lnSpc>
              <a:buFont typeface="Arial"/>
              <a:buChar char="•"/>
            </a:pPr>
            <a:r>
              <a:rPr lang="en-US" sz="7087" dirty="0">
                <a:solidFill>
                  <a:srgbClr val="FFFFFF"/>
                </a:solidFill>
                <a:latin typeface="Calibri (MS) Bold"/>
              </a:rPr>
              <a:t>Go to </a:t>
            </a:r>
            <a:r>
              <a:rPr lang="en-US" sz="7087" dirty="0" err="1">
                <a:solidFill>
                  <a:srgbClr val="FFFFFF"/>
                </a:solidFill>
                <a:latin typeface="Calibri (MS) Bold"/>
              </a:rPr>
              <a:t>menti.com</a:t>
            </a:r>
            <a:endParaRPr lang="en-US" sz="7087" dirty="0">
              <a:solidFill>
                <a:srgbClr val="FFFFFF"/>
              </a:solidFill>
              <a:latin typeface="Calibri (MS) Bold"/>
            </a:endParaRPr>
          </a:p>
          <a:p>
            <a:pPr marL="1530122" lvl="1" indent="-765061">
              <a:lnSpc>
                <a:spcPts val="8504"/>
              </a:lnSpc>
              <a:buFont typeface="Arial"/>
              <a:buChar char="•"/>
            </a:pPr>
            <a:r>
              <a:rPr lang="en-US" sz="7087" dirty="0">
                <a:solidFill>
                  <a:srgbClr val="FFFFFF"/>
                </a:solidFill>
                <a:latin typeface="Calibri (MS) Bold"/>
              </a:rPr>
              <a:t>Use code</a:t>
            </a:r>
            <a:r>
              <a:rPr lang="fi-FI" sz="7087" dirty="0">
                <a:solidFill>
                  <a:srgbClr val="FFFFFF"/>
                </a:solidFill>
                <a:latin typeface="Calibri (MS) Bold"/>
              </a:rPr>
              <a:t>: </a:t>
            </a:r>
            <a:r>
              <a:rPr lang="en-GB" sz="6600" b="1" dirty="0">
                <a:solidFill>
                  <a:schemeClr val="bg1"/>
                </a:solidFill>
                <a:latin typeface="MentiText"/>
              </a:rPr>
              <a:t>3434 4203</a:t>
            </a:r>
            <a:endParaRPr lang="en-US" sz="7087" dirty="0">
              <a:solidFill>
                <a:schemeClr val="bg1"/>
              </a:solidFill>
              <a:latin typeface="Calibri (MS)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42396" y="923925"/>
            <a:ext cx="11803208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FFFFFF"/>
                </a:solidFill>
                <a:latin typeface="Calibri (MS) Bold"/>
              </a:rPr>
              <a:t>Mentimeter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0158" y="3886372"/>
            <a:ext cx="5986248" cy="59862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845937"/>
            <a:ext cx="11803208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FFFFFF"/>
                </a:solidFill>
                <a:latin typeface="Calibri (MS) Bold"/>
              </a:rPr>
              <a:t>Questions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56159" y="3255603"/>
            <a:ext cx="16775682" cy="439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9999" lvl="1" indent="-510000">
              <a:lnSpc>
                <a:spcPts val="5669"/>
              </a:lnSpc>
              <a:buFont typeface="Arial"/>
              <a:buChar char="•"/>
            </a:pPr>
            <a:r>
              <a:rPr lang="en-US" sz="4724" dirty="0">
                <a:solidFill>
                  <a:srgbClr val="FFFFFF"/>
                </a:solidFill>
                <a:latin typeface="Calibri (MS) Bold"/>
              </a:rPr>
              <a:t>Find out more about cash first referral leaflets: </a:t>
            </a:r>
            <a:r>
              <a:rPr lang="en-US" sz="4724" dirty="0" err="1">
                <a:solidFill>
                  <a:srgbClr val="FFFFFF"/>
                </a:solidFill>
                <a:latin typeface="Calibri (MS) Bold"/>
              </a:rPr>
              <a:t>www.foodaidnetwork.org.uk</a:t>
            </a:r>
            <a:r>
              <a:rPr lang="en-US" sz="4724" dirty="0">
                <a:solidFill>
                  <a:srgbClr val="FFFFFF"/>
                </a:solidFill>
                <a:latin typeface="Calibri (MS) Bold"/>
              </a:rPr>
              <a:t>/cash-first-leaflets </a:t>
            </a:r>
          </a:p>
          <a:p>
            <a:pPr>
              <a:lnSpc>
                <a:spcPts val="5669"/>
              </a:lnSpc>
            </a:pPr>
            <a:endParaRPr lang="en-US" sz="4724" dirty="0">
              <a:solidFill>
                <a:srgbClr val="FFFFFF"/>
              </a:solidFill>
              <a:latin typeface="Calibri (MS) Bold"/>
            </a:endParaRPr>
          </a:p>
          <a:p>
            <a:pPr marL="1019999" lvl="1" indent="-510000">
              <a:lnSpc>
                <a:spcPts val="5669"/>
              </a:lnSpc>
              <a:buFont typeface="Arial"/>
              <a:buChar char="•"/>
            </a:pPr>
            <a:r>
              <a:rPr lang="en-US" sz="4724" dirty="0">
                <a:solidFill>
                  <a:srgbClr val="FFFFFF"/>
                </a:solidFill>
                <a:latin typeface="Calibri (MS) Bold"/>
              </a:rPr>
              <a:t>Contact</a:t>
            </a:r>
          </a:p>
          <a:p>
            <a:pPr marL="2039998" lvl="2" indent="-679999">
              <a:lnSpc>
                <a:spcPts val="5669"/>
              </a:lnSpc>
              <a:buFont typeface="Arial"/>
              <a:buChar char="⚬"/>
            </a:pPr>
            <a:r>
              <a:rPr lang="en-US" sz="4724" dirty="0" err="1">
                <a:solidFill>
                  <a:srgbClr val="FFFFFF"/>
                </a:solidFill>
                <a:latin typeface="Calibri (MS)"/>
              </a:rPr>
              <a:t>admin@foodaidnetwork.org.uk</a:t>
            </a:r>
            <a:endParaRPr lang="en-US" sz="4724" dirty="0">
              <a:solidFill>
                <a:srgbClr val="FFFFFF"/>
              </a:solidFill>
              <a:latin typeface="Calibri (MS)"/>
            </a:endParaRPr>
          </a:p>
          <a:p>
            <a:pPr>
              <a:lnSpc>
                <a:spcPts val="5669"/>
              </a:lnSpc>
            </a:pPr>
            <a:endParaRPr lang="en-US" sz="4724" dirty="0">
              <a:solidFill>
                <a:srgbClr val="FFFFFF"/>
              </a:solidFill>
              <a:latin typeface="Calibri (MS)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1938" y="8411065"/>
            <a:ext cx="2294136" cy="11814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019425"/>
            <a:ext cx="14623176" cy="50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9"/>
              </a:lnSpc>
            </a:pPr>
            <a:r>
              <a:rPr lang="en-US" sz="4724" dirty="0">
                <a:solidFill>
                  <a:srgbClr val="FFFFFF"/>
                </a:solidFill>
                <a:latin typeface="Calibri (MS) Bold"/>
              </a:rPr>
              <a:t>This training is based on resources developed by the </a:t>
            </a:r>
          </a:p>
          <a:p>
            <a:pPr>
              <a:lnSpc>
                <a:spcPts val="5669"/>
              </a:lnSpc>
            </a:pPr>
            <a:r>
              <a:rPr lang="en-US" sz="4724" dirty="0">
                <a:solidFill>
                  <a:srgbClr val="FFFFFF"/>
                </a:solidFill>
                <a:latin typeface="Calibri (MS) Bold"/>
              </a:rPr>
              <a:t>Highland Money Counts Partnership. </a:t>
            </a:r>
          </a:p>
          <a:p>
            <a:pPr>
              <a:lnSpc>
                <a:spcPts val="5669"/>
              </a:lnSpc>
            </a:pPr>
            <a:endParaRPr lang="en-US" sz="4724" dirty="0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5669"/>
              </a:lnSpc>
            </a:pPr>
            <a:r>
              <a:rPr lang="en-US" sz="4724" dirty="0">
                <a:solidFill>
                  <a:srgbClr val="FFFFFF"/>
                </a:solidFill>
                <a:latin typeface="Calibri (MS) Bold"/>
              </a:rPr>
              <a:t>Partners include The Trussell Trust, NHS Highland, Highland Council and Social Security Scotland, in partnership with the Independent Food Aid Network and Nourish Scotland.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45937"/>
            <a:ext cx="11803208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FFFFFF"/>
                </a:solidFill>
                <a:latin typeface="Calibri (MS) Bold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72400" y="2814837"/>
            <a:ext cx="9849925" cy="628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0762" lvl="1" indent="-685800">
              <a:lnSpc>
                <a:spcPts val="4946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DFEFF"/>
                </a:solidFill>
                <a:latin typeface="Calibri (MS)"/>
              </a:rPr>
              <a:t>Increase understanding of poverty and its impact</a:t>
            </a:r>
          </a:p>
          <a:p>
            <a:pPr marL="1130762" lvl="1" indent="-685800">
              <a:lnSpc>
                <a:spcPts val="4946"/>
              </a:lnSpc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FDFEFF"/>
              </a:solidFill>
              <a:latin typeface="Calibri (MS)"/>
            </a:endParaRPr>
          </a:p>
          <a:p>
            <a:pPr marL="1130762" lvl="1" indent="-685800">
              <a:lnSpc>
                <a:spcPts val="4946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DFEFF"/>
                </a:solidFill>
                <a:latin typeface="Calibri (MS)"/>
              </a:rPr>
              <a:t>Increased confidence to ask about money worries</a:t>
            </a:r>
          </a:p>
          <a:p>
            <a:pPr marL="1130762" lvl="1" indent="-685800">
              <a:lnSpc>
                <a:spcPts val="4946"/>
              </a:lnSpc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FDFEFF"/>
              </a:solidFill>
              <a:latin typeface="Calibri (MS)"/>
            </a:endParaRPr>
          </a:p>
          <a:p>
            <a:pPr marL="1130762" lvl="1" indent="-685800">
              <a:lnSpc>
                <a:spcPts val="4946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DFEFF"/>
                </a:solidFill>
                <a:latin typeface="Calibri (MS)"/>
              </a:rPr>
              <a:t>Increase knowledge of support services for money matters</a:t>
            </a:r>
          </a:p>
          <a:p>
            <a:pPr>
              <a:lnSpc>
                <a:spcPts val="4946"/>
              </a:lnSpc>
            </a:pPr>
            <a:endParaRPr lang="en-US" sz="4121" dirty="0">
              <a:solidFill>
                <a:srgbClr val="FDFEFF"/>
              </a:solidFill>
              <a:latin typeface="Calibri (MS)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77200" y="719624"/>
            <a:ext cx="11803208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 dirty="0">
                <a:solidFill>
                  <a:srgbClr val="FDFEFF"/>
                </a:solidFill>
                <a:latin typeface="Calibri (MS) Bold"/>
              </a:rPr>
              <a:t>Learning Outcomes</a:t>
            </a:r>
          </a:p>
        </p:txBody>
      </p:sp>
      <p:pic>
        <p:nvPicPr>
          <p:cNvPr id="7" name="Picture 6" descr="A close-up of a couple of hands holding cups&#10;&#10;Description automatically generated">
            <a:extLst>
              <a:ext uri="{FF2B5EF4-FFF2-40B4-BE49-F238E27FC236}">
                <a16:creationId xmlns:a16="http://schemas.microsoft.com/office/drawing/2014/main" id="{68CDCA64-EE52-A8E2-C340-C949198BC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46" y="469900"/>
            <a:ext cx="4381500" cy="9347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66406" y="4598070"/>
            <a:ext cx="10598149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30122" lvl="1" indent="-765061">
              <a:lnSpc>
                <a:spcPts val="8504"/>
              </a:lnSpc>
              <a:buFont typeface="Arial"/>
              <a:buChar char="•"/>
            </a:pPr>
            <a:r>
              <a:rPr lang="en-US" sz="7087" dirty="0">
                <a:solidFill>
                  <a:srgbClr val="FFFFFF"/>
                </a:solidFill>
                <a:latin typeface="Calibri (MS) Bold"/>
              </a:rPr>
              <a:t>Go to </a:t>
            </a:r>
            <a:r>
              <a:rPr lang="en-US" sz="7087" dirty="0" err="1">
                <a:solidFill>
                  <a:srgbClr val="FFFFFF"/>
                </a:solidFill>
                <a:latin typeface="Calibri (MS) Bold"/>
              </a:rPr>
              <a:t>menti.com</a:t>
            </a:r>
            <a:endParaRPr lang="en-US" sz="7087" dirty="0">
              <a:solidFill>
                <a:srgbClr val="FFFFFF"/>
              </a:solidFill>
              <a:latin typeface="Calibri (MS) Bold"/>
            </a:endParaRPr>
          </a:p>
          <a:p>
            <a:pPr marL="1530122" lvl="1" indent="-765061">
              <a:lnSpc>
                <a:spcPts val="8504"/>
              </a:lnSpc>
              <a:buFont typeface="Arial"/>
              <a:buChar char="•"/>
            </a:pPr>
            <a:r>
              <a:rPr lang="en-US" sz="7087" dirty="0">
                <a:solidFill>
                  <a:srgbClr val="FFFFFF"/>
                </a:solidFill>
                <a:latin typeface="Calibri (MS) Bold"/>
              </a:rPr>
              <a:t>Use code: </a:t>
            </a:r>
            <a:r>
              <a:rPr lang="en-GB" sz="7200" b="1" dirty="0">
                <a:solidFill>
                  <a:schemeClr val="bg1"/>
                </a:solidFill>
                <a:latin typeface="MentiText"/>
              </a:rPr>
              <a:t>3434 4203</a:t>
            </a:r>
            <a:endParaRPr lang="en-US" sz="7087" dirty="0">
              <a:solidFill>
                <a:schemeClr val="bg1"/>
              </a:solidFill>
              <a:latin typeface="Calibri (MS)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42396" y="923925"/>
            <a:ext cx="11803208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dirty="0" err="1">
                <a:solidFill>
                  <a:srgbClr val="FFFFFF"/>
                </a:solidFill>
                <a:latin typeface="Calibri (MS) Bold"/>
              </a:rPr>
              <a:t>Mentimeter</a:t>
            </a:r>
            <a:endParaRPr lang="en-US" sz="9000" dirty="0">
              <a:solidFill>
                <a:srgbClr val="FFFFFF"/>
              </a:solidFill>
              <a:latin typeface="Calibri (MS)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0158" y="3886372"/>
            <a:ext cx="5986248" cy="59862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1913" y="504185"/>
            <a:ext cx="16464173" cy="273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FFFFFF"/>
                </a:solidFill>
                <a:latin typeface="Calibri (MS) Bold"/>
              </a:rPr>
              <a:t>What is a 'cash first' approach to food insecurity?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4461"/>
          <a:stretch>
            <a:fillRect/>
          </a:stretch>
        </p:blipFill>
        <p:spPr>
          <a:xfrm>
            <a:off x="1268148" y="3237860"/>
            <a:ext cx="15412428" cy="68077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1913" y="504185"/>
            <a:ext cx="16464173" cy="273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FFFFFF"/>
                </a:solidFill>
                <a:latin typeface="Calibri (MS) Bold"/>
              </a:rPr>
              <a:t>What is a 'cash first' approach to food insecurity?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FF00F34-C94F-E834-3C77-F0E95E8394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9331863-75D9-5DCB-E21F-1F17E7F50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30" y="956942"/>
            <a:ext cx="14885538" cy="83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9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964" r="11800"/>
          <a:stretch>
            <a:fillRect/>
          </a:stretch>
        </p:blipFill>
        <p:spPr>
          <a:xfrm>
            <a:off x="313567" y="3468258"/>
            <a:ext cx="8077485" cy="64437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74896" y="3829827"/>
            <a:ext cx="8514025" cy="57205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591409"/>
            <a:ext cx="11803208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FFFFFF"/>
                </a:solidFill>
                <a:latin typeface="Calibri (MS) Bold"/>
              </a:rPr>
              <a:t>Poverty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075684"/>
            <a:ext cx="15841046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1"/>
              </a:lnSpc>
            </a:pPr>
            <a:r>
              <a:rPr lang="en-US" sz="3451">
                <a:solidFill>
                  <a:srgbClr val="FFFFFF"/>
                </a:solidFill>
                <a:latin typeface="Calibri (MS) Bold"/>
              </a:rPr>
              <a:t>"Poverty is when a person’s resources are well below their minimum needs, including the need to take part in society." - </a:t>
            </a:r>
            <a:r>
              <a:rPr lang="en-US" sz="3451">
                <a:solidFill>
                  <a:srgbClr val="FFFFFF"/>
                </a:solidFill>
                <a:latin typeface="Calibri (MS)"/>
              </a:rPr>
              <a:t>Joesph Rowntree Foundation (Nov, 2017)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591409"/>
            <a:ext cx="13615806" cy="489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 dirty="0">
                <a:solidFill>
                  <a:srgbClr val="FFFFFF"/>
                </a:solidFill>
                <a:latin typeface="Calibri (MS) Bold"/>
              </a:rPr>
              <a:t>Cash First is Common Sense</a:t>
            </a:r>
          </a:p>
          <a:p>
            <a:pPr>
              <a:lnSpc>
                <a:spcPts val="9900"/>
              </a:lnSpc>
            </a:pPr>
            <a:endParaRPr lang="en-US" sz="9000" dirty="0">
              <a:solidFill>
                <a:srgbClr val="FFFFFF"/>
              </a:solidFill>
              <a:latin typeface="Calibri (MS) Bold"/>
            </a:endParaRPr>
          </a:p>
          <a:p>
            <a:pPr>
              <a:lnSpc>
                <a:spcPts val="9900"/>
              </a:lnSpc>
            </a:pPr>
            <a:r>
              <a:rPr lang="en-US" sz="4400" dirty="0">
                <a:solidFill>
                  <a:srgbClr val="FFFFFF"/>
                </a:solidFill>
                <a:latin typeface="Calibri (MS) Bold"/>
              </a:rPr>
              <a:t>Watch a brief video of our infographic explaining Cash First</a:t>
            </a:r>
          </a:p>
          <a:p>
            <a:pPr>
              <a:lnSpc>
                <a:spcPts val="9900"/>
              </a:lnSpc>
            </a:pPr>
            <a:r>
              <a:rPr lang="en-US" sz="4000" dirty="0">
                <a:solidFill>
                  <a:schemeClr val="bg1"/>
                </a:solidFill>
                <a:latin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4000" dirty="0" err="1">
                <a:solidFill>
                  <a:schemeClr val="bg1"/>
                </a:solidFill>
                <a:latin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</a:t>
            </a:r>
            <a:r>
              <a:rPr lang="en-US" sz="4000" dirty="0">
                <a:solidFill>
                  <a:schemeClr val="bg1"/>
                </a:solidFill>
                <a:latin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4000" dirty="0" err="1">
                <a:solidFill>
                  <a:schemeClr val="bg1"/>
                </a:solidFill>
                <a:latin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watch?v</a:t>
            </a:r>
            <a:r>
              <a:rPr lang="en-US" sz="4000" dirty="0">
                <a:solidFill>
                  <a:schemeClr val="bg1"/>
                </a:solidFill>
                <a:latin typeface="Calibri (MS) 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=0vPdD6mjS9g</a:t>
            </a:r>
            <a:endParaRPr lang="en-US" sz="4000" dirty="0">
              <a:solidFill>
                <a:schemeClr val="bg1"/>
              </a:solidFill>
              <a:latin typeface="Calibri (MS) Bold"/>
            </a:endParaRPr>
          </a:p>
        </p:txBody>
      </p:sp>
      <p:pic>
        <p:nvPicPr>
          <p:cNvPr id="4" name="Online Media 3" descr="Cash First is Common Sense">
            <a:hlinkClick r:id="" action="ppaction://media"/>
            <a:extLst>
              <a:ext uri="{FF2B5EF4-FFF2-40B4-BE49-F238E27FC236}">
                <a16:creationId xmlns:a16="http://schemas.microsoft.com/office/drawing/2014/main" id="{D4AD4ECD-904F-7A8D-873D-468C9165C2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28700" y="2322029"/>
            <a:ext cx="13615806" cy="7692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804" r="8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5800" y="266700"/>
            <a:ext cx="929640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 dirty="0">
                <a:solidFill>
                  <a:srgbClr val="FFFFFF"/>
                </a:solidFill>
                <a:latin typeface="Calibri (MS) Bold"/>
              </a:rPr>
              <a:t>Impact of inflation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2511" y="3040360"/>
            <a:ext cx="6330793" cy="420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5200" lvl="1" indent="-372600">
              <a:lnSpc>
                <a:spcPts val="4141"/>
              </a:lnSpc>
              <a:buFont typeface="Arial"/>
              <a:buChar char="•"/>
            </a:pPr>
            <a:r>
              <a:rPr lang="en-US" sz="3451" dirty="0">
                <a:solidFill>
                  <a:srgbClr val="FFFFFF"/>
                </a:solidFill>
                <a:latin typeface="Calibri (MS) Bold"/>
              </a:rPr>
              <a:t>1994-97 people in very deep poverty was 27%</a:t>
            </a:r>
          </a:p>
          <a:p>
            <a:pPr>
              <a:lnSpc>
                <a:spcPts val="4141"/>
              </a:lnSpc>
            </a:pPr>
            <a:endParaRPr lang="en-US" sz="3451" dirty="0">
              <a:solidFill>
                <a:srgbClr val="FFFFFF"/>
              </a:solidFill>
              <a:latin typeface="Calibri (MS) Bold"/>
            </a:endParaRPr>
          </a:p>
          <a:p>
            <a:pPr marL="745200" lvl="1" indent="-372600">
              <a:lnSpc>
                <a:spcPts val="4141"/>
              </a:lnSpc>
              <a:buFont typeface="Arial"/>
              <a:buChar char="•"/>
            </a:pPr>
            <a:r>
              <a:rPr lang="en-US" sz="3451" dirty="0">
                <a:solidFill>
                  <a:srgbClr val="FFFFFF"/>
                </a:solidFill>
                <a:latin typeface="Calibri (MS) Bold"/>
              </a:rPr>
              <a:t>2017-20 people in very deep poverty was 46%</a:t>
            </a:r>
          </a:p>
          <a:p>
            <a:pPr marL="372600" lvl="1">
              <a:lnSpc>
                <a:spcPts val="4141"/>
              </a:lnSpc>
            </a:pPr>
            <a:endParaRPr lang="en-US" sz="3451" dirty="0">
              <a:solidFill>
                <a:srgbClr val="FFFFFF"/>
              </a:solidFill>
              <a:latin typeface="Calibri (MS) Bold"/>
            </a:endParaRPr>
          </a:p>
          <a:p>
            <a:pPr marL="745200" lvl="1" indent="-372600">
              <a:lnSpc>
                <a:spcPts val="4141"/>
              </a:lnSpc>
              <a:buFont typeface="Arial"/>
              <a:buChar char="•"/>
            </a:pPr>
            <a:r>
              <a:rPr lang="en-US" sz="3451" dirty="0">
                <a:solidFill>
                  <a:srgbClr val="FFFFFF"/>
                </a:solidFill>
                <a:latin typeface="Calibri (MS) Bold"/>
              </a:rPr>
              <a:t>In October 2023, food inflation at 13.6% (ONS)</a:t>
            </a:r>
          </a:p>
        </p:txBody>
      </p:sp>
      <p:pic>
        <p:nvPicPr>
          <p:cNvPr id="9" name="Picture 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D6F57AEA-723B-F757-E87D-DD84D8176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318245"/>
            <a:ext cx="9985489" cy="6845722"/>
          </a:xfrm>
          <a:prstGeom prst="rect">
            <a:avLst/>
          </a:prstGeom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614</Words>
  <Application>Microsoft Macintosh PowerPoint</Application>
  <PresentationFormat>Custom</PresentationFormat>
  <Paragraphs>108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Clear Sans Medium</vt:lpstr>
      <vt:lpstr>Canva Sans</vt:lpstr>
      <vt:lpstr>Calibri (MS) Bold</vt:lpstr>
      <vt:lpstr>Clear Sans Bold</vt:lpstr>
      <vt:lpstr>MentiText</vt:lpstr>
      <vt:lpstr>Wingdings 3</vt:lpstr>
      <vt:lpstr>Tw Cen MT</vt:lpstr>
      <vt:lpstr>Calibri (MS)</vt:lpstr>
      <vt:lpstr>Arial Black</vt:lpstr>
      <vt:lpstr>Times New Roman</vt:lpstr>
      <vt:lpstr>Clear Sans</vt:lpstr>
      <vt:lpstr>Arial</vt:lpstr>
      <vt:lpstr>Canva Sans Bold</vt:lpstr>
      <vt:lpstr>Calibri</vt:lpstr>
      <vt:lpstr>Helvetica Neue</vt:lpstr>
      <vt:lpstr>Open Sauce Heavy</vt:lpstr>
      <vt:lpstr>Tw Cen MT Condensed</vt:lpstr>
      <vt:lpstr>Office Theme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170423 1534 Kingston Money Counts Training Slides</dc:title>
  <cp:lastModifiedBy>Emma Österberg - IFAN</cp:lastModifiedBy>
  <cp:revision>28</cp:revision>
  <dcterms:created xsi:type="dcterms:W3CDTF">2006-08-16T00:00:00Z</dcterms:created>
  <dcterms:modified xsi:type="dcterms:W3CDTF">2024-02-28T10:11:27Z</dcterms:modified>
  <dc:identifier>DAFgWznMkoA</dc:identifier>
</cp:coreProperties>
</file>