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7"/>
  </p:notesMasterIdLst>
  <p:sldIdLst>
    <p:sldId id="256" r:id="rId5"/>
    <p:sldId id="257" r:id="rId6"/>
    <p:sldId id="259" r:id="rId7"/>
    <p:sldId id="260" r:id="rId8"/>
    <p:sldId id="290" r:id="rId9"/>
    <p:sldId id="262" r:id="rId10"/>
    <p:sldId id="297" r:id="rId11"/>
    <p:sldId id="264" r:id="rId12"/>
    <p:sldId id="265" r:id="rId13"/>
    <p:sldId id="275" r:id="rId14"/>
    <p:sldId id="291" r:id="rId15"/>
    <p:sldId id="292" r:id="rId16"/>
    <p:sldId id="293" r:id="rId17"/>
    <p:sldId id="279" r:id="rId18"/>
    <p:sldId id="280" r:id="rId19"/>
    <p:sldId id="281" r:id="rId20"/>
    <p:sldId id="282" r:id="rId21"/>
    <p:sldId id="294" r:id="rId22"/>
    <p:sldId id="296" r:id="rId23"/>
    <p:sldId id="285" r:id="rId24"/>
    <p:sldId id="287" r:id="rId25"/>
    <p:sldId id="283" r:id="rId26"/>
  </p:sldIdLst>
  <p:sldSz cx="18288000" cy="10287000"/>
  <p:notesSz cx="6858000" cy="9144000"/>
  <p:embeddedFontLs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58B"/>
    <a:srgbClr val="F35757"/>
    <a:srgbClr val="81B99E"/>
    <a:srgbClr val="F46868"/>
    <a:srgbClr val="F378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390" autoAdjust="0"/>
    <p:restoredTop sz="76818" autoAdjust="0"/>
  </p:normalViewPr>
  <p:slideViewPr>
    <p:cSldViewPr>
      <p:cViewPr varScale="1">
        <p:scale>
          <a:sx n="57" d="100"/>
          <a:sy n="57" d="100"/>
        </p:scale>
        <p:origin x="16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511A86-FD06-40AC-9B82-D54781413007}" type="doc">
      <dgm:prSet loTypeId="urn:microsoft.com/office/officeart/2005/8/layout/cycle8" loCatId="cycle" qsTypeId="urn:microsoft.com/office/officeart/2005/8/quickstyle/simple2" qsCatId="simple" csTypeId="urn:microsoft.com/office/officeart/2005/8/colors/colorful5" csCatId="colorful" phldr="1"/>
      <dgm:spPr/>
    </dgm:pt>
    <dgm:pt modelId="{311C63D9-8CE5-4549-A3AF-F33DEB0A7A80}">
      <dgm:prSet phldrT="[Text]" custT="1"/>
      <dgm:spPr/>
      <dgm:t>
        <a:bodyPr/>
        <a:lstStyle/>
        <a:p>
          <a:endParaRPr lang="en-GB" sz="2800" b="1" dirty="0">
            <a:solidFill>
              <a:schemeClr val="tx1"/>
            </a:solidFill>
          </a:endParaRPr>
        </a:p>
      </dgm:t>
    </dgm:pt>
    <dgm:pt modelId="{054D44B9-E570-4652-8D0E-F3A1E80CA507}" type="sibTrans" cxnId="{8FB00D2D-2AF2-432F-BDE2-3202986D73E3}">
      <dgm:prSet/>
      <dgm:spPr/>
      <dgm:t>
        <a:bodyPr/>
        <a:lstStyle/>
        <a:p>
          <a:endParaRPr lang="en-GB"/>
        </a:p>
      </dgm:t>
    </dgm:pt>
    <dgm:pt modelId="{36A67347-D9EE-4F07-A8AC-24AF571595D3}" type="parTrans" cxnId="{8FB00D2D-2AF2-432F-BDE2-3202986D73E3}">
      <dgm:prSet/>
      <dgm:spPr/>
      <dgm:t>
        <a:bodyPr/>
        <a:lstStyle/>
        <a:p>
          <a:endParaRPr lang="en-GB"/>
        </a:p>
      </dgm:t>
    </dgm:pt>
    <dgm:pt modelId="{B5227A57-95BC-4B29-9FB7-5995B4AC34E9}">
      <dgm:prSet phldrT="[Text]" custT="1"/>
      <dgm:spPr/>
      <dgm:t>
        <a:bodyPr/>
        <a:lstStyle/>
        <a:p>
          <a:endParaRPr lang="en-GB" sz="2800" b="1" dirty="0">
            <a:solidFill>
              <a:schemeClr val="tx1"/>
            </a:solidFill>
          </a:endParaRPr>
        </a:p>
      </dgm:t>
    </dgm:pt>
    <dgm:pt modelId="{939F2C4C-CF7C-429F-99FB-A823E107321A}" type="sibTrans" cxnId="{3243E96C-CC82-4090-B869-99B7127018FC}">
      <dgm:prSet/>
      <dgm:spPr/>
      <dgm:t>
        <a:bodyPr/>
        <a:lstStyle/>
        <a:p>
          <a:endParaRPr lang="en-GB"/>
        </a:p>
      </dgm:t>
    </dgm:pt>
    <dgm:pt modelId="{81B48F94-E22E-42A0-842C-420A6E6C8B43}" type="parTrans" cxnId="{3243E96C-CC82-4090-B869-99B7127018FC}">
      <dgm:prSet/>
      <dgm:spPr/>
      <dgm:t>
        <a:bodyPr/>
        <a:lstStyle/>
        <a:p>
          <a:endParaRPr lang="en-GB"/>
        </a:p>
      </dgm:t>
    </dgm:pt>
    <dgm:pt modelId="{20ED72FF-0593-4231-8F4D-A620BB250AC3}">
      <dgm:prSet custT="1"/>
      <dgm:spPr/>
      <dgm:t>
        <a:bodyPr/>
        <a:lstStyle/>
        <a:p>
          <a:endParaRPr lang="en-GB" sz="2800" b="1" dirty="0">
            <a:solidFill>
              <a:schemeClr val="tx1"/>
            </a:solidFill>
          </a:endParaRPr>
        </a:p>
      </dgm:t>
    </dgm:pt>
    <dgm:pt modelId="{50B5E8E5-48DC-4594-B930-8D6C8E4AA642}" type="sibTrans" cxnId="{A383F9AE-05F0-4420-AD0A-766FF1E0A1C6}">
      <dgm:prSet/>
      <dgm:spPr/>
      <dgm:t>
        <a:bodyPr/>
        <a:lstStyle/>
        <a:p>
          <a:endParaRPr lang="en-GB"/>
        </a:p>
      </dgm:t>
    </dgm:pt>
    <dgm:pt modelId="{EFA7A5B2-9D9C-453F-8F77-E4E053EE6A9F}" type="parTrans" cxnId="{A383F9AE-05F0-4420-AD0A-766FF1E0A1C6}">
      <dgm:prSet/>
      <dgm:spPr/>
      <dgm:t>
        <a:bodyPr/>
        <a:lstStyle/>
        <a:p>
          <a:endParaRPr lang="en-GB"/>
        </a:p>
      </dgm:t>
    </dgm:pt>
    <dgm:pt modelId="{5B6F13D9-E8EA-4B79-8923-7A891B948154}">
      <dgm:prSet custT="1"/>
      <dgm:spPr/>
      <dgm:t>
        <a:bodyPr/>
        <a:lstStyle/>
        <a:p>
          <a:endParaRPr lang="en-GB" sz="2700" b="1" dirty="0">
            <a:solidFill>
              <a:schemeClr val="tx1"/>
            </a:solidFill>
          </a:endParaRPr>
        </a:p>
      </dgm:t>
    </dgm:pt>
    <dgm:pt modelId="{98339230-EAFA-4A0E-8682-BC2D71BC58FE}" type="sibTrans" cxnId="{AE6E54A6-D958-49C4-AFC5-351166DC3A41}">
      <dgm:prSet/>
      <dgm:spPr/>
      <dgm:t>
        <a:bodyPr/>
        <a:lstStyle/>
        <a:p>
          <a:endParaRPr lang="en-GB"/>
        </a:p>
      </dgm:t>
    </dgm:pt>
    <dgm:pt modelId="{0E85D5CA-288A-4A61-B075-24D3BDBBFBCA}" type="parTrans" cxnId="{AE6E54A6-D958-49C4-AFC5-351166DC3A41}">
      <dgm:prSet/>
      <dgm:spPr/>
      <dgm:t>
        <a:bodyPr/>
        <a:lstStyle/>
        <a:p>
          <a:endParaRPr lang="en-GB"/>
        </a:p>
      </dgm:t>
    </dgm:pt>
    <dgm:pt modelId="{F08C4A7D-965D-472B-A267-68861B9F68F4}">
      <dgm:prSet custT="1"/>
      <dgm:spPr/>
      <dgm:t>
        <a:bodyPr/>
        <a:lstStyle/>
        <a:p>
          <a:endParaRPr lang="en-GB" sz="2800" b="1" dirty="0">
            <a:solidFill>
              <a:schemeClr val="tx1"/>
            </a:solidFill>
          </a:endParaRPr>
        </a:p>
      </dgm:t>
    </dgm:pt>
    <dgm:pt modelId="{E276F946-B53C-4C8B-9E8A-BAC98E9A0BD6}" type="sibTrans" cxnId="{FD0E137B-BEBA-4283-BF99-DA11C487FC82}">
      <dgm:prSet/>
      <dgm:spPr/>
      <dgm:t>
        <a:bodyPr/>
        <a:lstStyle/>
        <a:p>
          <a:endParaRPr lang="en-GB"/>
        </a:p>
      </dgm:t>
    </dgm:pt>
    <dgm:pt modelId="{E91E8A3F-5893-4D55-9B56-55263E71FA1F}" type="parTrans" cxnId="{FD0E137B-BEBA-4283-BF99-DA11C487FC82}">
      <dgm:prSet/>
      <dgm:spPr/>
      <dgm:t>
        <a:bodyPr/>
        <a:lstStyle/>
        <a:p>
          <a:endParaRPr lang="en-GB"/>
        </a:p>
      </dgm:t>
    </dgm:pt>
    <dgm:pt modelId="{BAFE6670-891F-4B9E-8D17-33A25E9A4ECE}" type="pres">
      <dgm:prSet presAssocID="{9E511A86-FD06-40AC-9B82-D54781413007}" presName="compositeShape" presStyleCnt="0">
        <dgm:presLayoutVars>
          <dgm:chMax val="7"/>
          <dgm:dir/>
          <dgm:resizeHandles val="exact"/>
        </dgm:presLayoutVars>
      </dgm:prSet>
      <dgm:spPr/>
    </dgm:pt>
    <dgm:pt modelId="{38DD6DF9-DD8E-4EA0-8F5B-FE8AF048AE40}" type="pres">
      <dgm:prSet presAssocID="{9E511A86-FD06-40AC-9B82-D54781413007}" presName="wedge1" presStyleLbl="node1" presStyleIdx="0" presStyleCnt="5"/>
      <dgm:spPr/>
    </dgm:pt>
    <dgm:pt modelId="{FF9E0572-17F1-483C-9054-CA72298377D3}" type="pres">
      <dgm:prSet presAssocID="{9E511A86-FD06-40AC-9B82-D54781413007}" presName="dummy1a" presStyleCnt="0"/>
      <dgm:spPr/>
    </dgm:pt>
    <dgm:pt modelId="{AB88F8A4-6434-4291-8A20-9E123302DC09}" type="pres">
      <dgm:prSet presAssocID="{9E511A86-FD06-40AC-9B82-D54781413007}" presName="dummy1b" presStyleCnt="0"/>
      <dgm:spPr/>
    </dgm:pt>
    <dgm:pt modelId="{F4BBB7B8-F318-4B19-B3C1-6EC45ABAD100}" type="pres">
      <dgm:prSet presAssocID="{9E511A86-FD06-40AC-9B82-D54781413007}" presName="wedge1Tx" presStyleLbl="node1" presStyleIdx="0" presStyleCnt="5">
        <dgm:presLayoutVars>
          <dgm:chMax val="0"/>
          <dgm:chPref val="0"/>
          <dgm:bulletEnabled val="1"/>
        </dgm:presLayoutVars>
      </dgm:prSet>
      <dgm:spPr/>
    </dgm:pt>
    <dgm:pt modelId="{D2822CC1-FF30-418F-89EB-1D44F74F5523}" type="pres">
      <dgm:prSet presAssocID="{9E511A86-FD06-40AC-9B82-D54781413007}" presName="wedge2" presStyleLbl="node1" presStyleIdx="1" presStyleCnt="5"/>
      <dgm:spPr/>
    </dgm:pt>
    <dgm:pt modelId="{68070198-B2CC-4DFF-80D0-91519230C9D6}" type="pres">
      <dgm:prSet presAssocID="{9E511A86-FD06-40AC-9B82-D54781413007}" presName="dummy2a" presStyleCnt="0"/>
      <dgm:spPr/>
    </dgm:pt>
    <dgm:pt modelId="{18F35C43-E0AC-4A24-B46E-63D9C1CD658B}" type="pres">
      <dgm:prSet presAssocID="{9E511A86-FD06-40AC-9B82-D54781413007}" presName="dummy2b" presStyleCnt="0"/>
      <dgm:spPr/>
    </dgm:pt>
    <dgm:pt modelId="{134AC589-F59B-41AA-BE94-3C08397CCEE3}" type="pres">
      <dgm:prSet presAssocID="{9E511A86-FD06-40AC-9B82-D54781413007}" presName="wedge2Tx" presStyleLbl="node1" presStyleIdx="1" presStyleCnt="5">
        <dgm:presLayoutVars>
          <dgm:chMax val="0"/>
          <dgm:chPref val="0"/>
          <dgm:bulletEnabled val="1"/>
        </dgm:presLayoutVars>
      </dgm:prSet>
      <dgm:spPr/>
    </dgm:pt>
    <dgm:pt modelId="{E44F2836-679E-4942-9B4A-96279BFB4C90}" type="pres">
      <dgm:prSet presAssocID="{9E511A86-FD06-40AC-9B82-D54781413007}" presName="wedge3" presStyleLbl="node1" presStyleIdx="2" presStyleCnt="5"/>
      <dgm:spPr/>
    </dgm:pt>
    <dgm:pt modelId="{3AB7BC01-CE56-4393-BC98-96D3A27D56A5}" type="pres">
      <dgm:prSet presAssocID="{9E511A86-FD06-40AC-9B82-D54781413007}" presName="dummy3a" presStyleCnt="0"/>
      <dgm:spPr/>
    </dgm:pt>
    <dgm:pt modelId="{EC9285B4-0375-4FD4-A49E-2F35C7EA1491}" type="pres">
      <dgm:prSet presAssocID="{9E511A86-FD06-40AC-9B82-D54781413007}" presName="dummy3b" presStyleCnt="0"/>
      <dgm:spPr/>
    </dgm:pt>
    <dgm:pt modelId="{82015929-FE7D-436E-840B-3B1BCEAC6831}" type="pres">
      <dgm:prSet presAssocID="{9E511A86-FD06-40AC-9B82-D54781413007}" presName="wedge3Tx" presStyleLbl="node1" presStyleIdx="2" presStyleCnt="5">
        <dgm:presLayoutVars>
          <dgm:chMax val="0"/>
          <dgm:chPref val="0"/>
          <dgm:bulletEnabled val="1"/>
        </dgm:presLayoutVars>
      </dgm:prSet>
      <dgm:spPr/>
    </dgm:pt>
    <dgm:pt modelId="{F2F05141-52B4-4D59-8D30-B14B319DF1A0}" type="pres">
      <dgm:prSet presAssocID="{9E511A86-FD06-40AC-9B82-D54781413007}" presName="wedge4" presStyleLbl="node1" presStyleIdx="3" presStyleCnt="5"/>
      <dgm:spPr/>
    </dgm:pt>
    <dgm:pt modelId="{6076A064-5BF2-4A4B-B89C-5CDCDEC1F305}" type="pres">
      <dgm:prSet presAssocID="{9E511A86-FD06-40AC-9B82-D54781413007}" presName="dummy4a" presStyleCnt="0"/>
      <dgm:spPr/>
    </dgm:pt>
    <dgm:pt modelId="{6193C5E4-2F27-446A-B4C6-3A2AFA2C2D45}" type="pres">
      <dgm:prSet presAssocID="{9E511A86-FD06-40AC-9B82-D54781413007}" presName="dummy4b" presStyleCnt="0"/>
      <dgm:spPr/>
    </dgm:pt>
    <dgm:pt modelId="{3672B86F-E2C8-4A0A-AFB3-CCCC6F8CE9CE}" type="pres">
      <dgm:prSet presAssocID="{9E511A86-FD06-40AC-9B82-D54781413007}" presName="wedge4Tx" presStyleLbl="node1" presStyleIdx="3" presStyleCnt="5">
        <dgm:presLayoutVars>
          <dgm:chMax val="0"/>
          <dgm:chPref val="0"/>
          <dgm:bulletEnabled val="1"/>
        </dgm:presLayoutVars>
      </dgm:prSet>
      <dgm:spPr/>
    </dgm:pt>
    <dgm:pt modelId="{17A47F15-AA92-4F08-8618-5AD236DFA765}" type="pres">
      <dgm:prSet presAssocID="{9E511A86-FD06-40AC-9B82-D54781413007}" presName="wedge5" presStyleLbl="node1" presStyleIdx="4" presStyleCnt="5"/>
      <dgm:spPr/>
    </dgm:pt>
    <dgm:pt modelId="{BBCD265E-4E6F-4E7D-8F08-B54750D8290A}" type="pres">
      <dgm:prSet presAssocID="{9E511A86-FD06-40AC-9B82-D54781413007}" presName="dummy5a" presStyleCnt="0"/>
      <dgm:spPr/>
    </dgm:pt>
    <dgm:pt modelId="{C03E1DE2-35AB-4560-A669-9A8BBFFDF69F}" type="pres">
      <dgm:prSet presAssocID="{9E511A86-FD06-40AC-9B82-D54781413007}" presName="dummy5b" presStyleCnt="0"/>
      <dgm:spPr/>
    </dgm:pt>
    <dgm:pt modelId="{17FC8389-2664-45BF-89A9-0997269AE6E7}" type="pres">
      <dgm:prSet presAssocID="{9E511A86-FD06-40AC-9B82-D54781413007}" presName="wedge5Tx" presStyleLbl="node1" presStyleIdx="4" presStyleCnt="5">
        <dgm:presLayoutVars>
          <dgm:chMax val="0"/>
          <dgm:chPref val="0"/>
          <dgm:bulletEnabled val="1"/>
        </dgm:presLayoutVars>
      </dgm:prSet>
      <dgm:spPr/>
    </dgm:pt>
    <dgm:pt modelId="{358CDE17-B892-4789-B78B-806CE638BC5B}" type="pres">
      <dgm:prSet presAssocID="{054D44B9-E570-4652-8D0E-F3A1E80CA507}" presName="arrowWedge1" presStyleLbl="fgSibTrans2D1" presStyleIdx="0" presStyleCnt="5"/>
      <dgm:spPr/>
    </dgm:pt>
    <dgm:pt modelId="{C713CC58-22A2-4BCB-9C5B-D79E0742E525}" type="pres">
      <dgm:prSet presAssocID="{939F2C4C-CF7C-429F-99FB-A823E107321A}" presName="arrowWedge2" presStyleLbl="fgSibTrans2D1" presStyleIdx="1" presStyleCnt="5"/>
      <dgm:spPr/>
    </dgm:pt>
    <dgm:pt modelId="{B0654E8B-B235-4E37-B4EA-2B224865A4A9}" type="pres">
      <dgm:prSet presAssocID="{E276F946-B53C-4C8B-9E8A-BAC98E9A0BD6}" presName="arrowWedge3" presStyleLbl="fgSibTrans2D1" presStyleIdx="2" presStyleCnt="5"/>
      <dgm:spPr/>
    </dgm:pt>
    <dgm:pt modelId="{5200A86A-D2E4-492D-991F-1D0AF0DB1ED3}" type="pres">
      <dgm:prSet presAssocID="{50B5E8E5-48DC-4594-B930-8D6C8E4AA642}" presName="arrowWedge4" presStyleLbl="fgSibTrans2D1" presStyleIdx="3" presStyleCnt="5"/>
      <dgm:spPr/>
    </dgm:pt>
    <dgm:pt modelId="{C45A6B38-9428-4BF8-8C13-85E942F84706}" type="pres">
      <dgm:prSet presAssocID="{98339230-EAFA-4A0E-8682-BC2D71BC58FE}" presName="arrowWedge5" presStyleLbl="fgSibTrans2D1" presStyleIdx="4" presStyleCnt="5"/>
      <dgm:spPr/>
    </dgm:pt>
  </dgm:ptLst>
  <dgm:cxnLst>
    <dgm:cxn modelId="{B2C6691C-2110-4799-851D-2B5A059029A3}" type="presOf" srcId="{5B6F13D9-E8EA-4B79-8923-7A891B948154}" destId="{17A47F15-AA92-4F08-8618-5AD236DFA765}" srcOrd="0" destOrd="0" presId="urn:microsoft.com/office/officeart/2005/8/layout/cycle8"/>
    <dgm:cxn modelId="{8FB00D2D-2AF2-432F-BDE2-3202986D73E3}" srcId="{9E511A86-FD06-40AC-9B82-D54781413007}" destId="{311C63D9-8CE5-4549-A3AF-F33DEB0A7A80}" srcOrd="0" destOrd="0" parTransId="{36A67347-D9EE-4F07-A8AC-24AF571595D3}" sibTransId="{054D44B9-E570-4652-8D0E-F3A1E80CA507}"/>
    <dgm:cxn modelId="{9F60855B-3C9F-4764-B3AC-733B7D270D5D}" type="presOf" srcId="{B5227A57-95BC-4B29-9FB7-5995B4AC34E9}" destId="{134AC589-F59B-41AA-BE94-3C08397CCEE3}" srcOrd="1" destOrd="0" presId="urn:microsoft.com/office/officeart/2005/8/layout/cycle8"/>
    <dgm:cxn modelId="{3243E96C-CC82-4090-B869-99B7127018FC}" srcId="{9E511A86-FD06-40AC-9B82-D54781413007}" destId="{B5227A57-95BC-4B29-9FB7-5995B4AC34E9}" srcOrd="1" destOrd="0" parTransId="{81B48F94-E22E-42A0-842C-420A6E6C8B43}" sibTransId="{939F2C4C-CF7C-429F-99FB-A823E107321A}"/>
    <dgm:cxn modelId="{534F3E4D-002E-4D61-AC28-8DC41BC2EF9D}" type="presOf" srcId="{311C63D9-8CE5-4549-A3AF-F33DEB0A7A80}" destId="{38DD6DF9-DD8E-4EA0-8F5B-FE8AF048AE40}" srcOrd="0" destOrd="0" presId="urn:microsoft.com/office/officeart/2005/8/layout/cycle8"/>
    <dgm:cxn modelId="{FD0E137B-BEBA-4283-BF99-DA11C487FC82}" srcId="{9E511A86-FD06-40AC-9B82-D54781413007}" destId="{F08C4A7D-965D-472B-A267-68861B9F68F4}" srcOrd="2" destOrd="0" parTransId="{E91E8A3F-5893-4D55-9B56-55263E71FA1F}" sibTransId="{E276F946-B53C-4C8B-9E8A-BAC98E9A0BD6}"/>
    <dgm:cxn modelId="{3F2F118F-4EAE-4277-A2B0-0507871519BF}" type="presOf" srcId="{F08C4A7D-965D-472B-A267-68861B9F68F4}" destId="{82015929-FE7D-436E-840B-3B1BCEAC6831}" srcOrd="1" destOrd="0" presId="urn:microsoft.com/office/officeart/2005/8/layout/cycle8"/>
    <dgm:cxn modelId="{984D9F9B-4C70-4A30-B183-AF196378A70E}" type="presOf" srcId="{20ED72FF-0593-4231-8F4D-A620BB250AC3}" destId="{F2F05141-52B4-4D59-8D30-B14B319DF1A0}" srcOrd="0" destOrd="0" presId="urn:microsoft.com/office/officeart/2005/8/layout/cycle8"/>
    <dgm:cxn modelId="{AE6E54A6-D958-49C4-AFC5-351166DC3A41}" srcId="{9E511A86-FD06-40AC-9B82-D54781413007}" destId="{5B6F13D9-E8EA-4B79-8923-7A891B948154}" srcOrd="4" destOrd="0" parTransId="{0E85D5CA-288A-4A61-B075-24D3BDBBFBCA}" sibTransId="{98339230-EAFA-4A0E-8682-BC2D71BC58FE}"/>
    <dgm:cxn modelId="{D18F4FAD-54C1-4CA4-A28F-83B50555AAE4}" type="presOf" srcId="{5B6F13D9-E8EA-4B79-8923-7A891B948154}" destId="{17FC8389-2664-45BF-89A9-0997269AE6E7}" srcOrd="1" destOrd="0" presId="urn:microsoft.com/office/officeart/2005/8/layout/cycle8"/>
    <dgm:cxn modelId="{A383F9AE-05F0-4420-AD0A-766FF1E0A1C6}" srcId="{9E511A86-FD06-40AC-9B82-D54781413007}" destId="{20ED72FF-0593-4231-8F4D-A620BB250AC3}" srcOrd="3" destOrd="0" parTransId="{EFA7A5B2-9D9C-453F-8F77-E4E053EE6A9F}" sibTransId="{50B5E8E5-48DC-4594-B930-8D6C8E4AA642}"/>
    <dgm:cxn modelId="{0AEBA1BA-B5AB-4F60-95E8-496768A6A165}" type="presOf" srcId="{B5227A57-95BC-4B29-9FB7-5995B4AC34E9}" destId="{D2822CC1-FF30-418F-89EB-1D44F74F5523}" srcOrd="0" destOrd="0" presId="urn:microsoft.com/office/officeart/2005/8/layout/cycle8"/>
    <dgm:cxn modelId="{5D20DFC5-2B62-4285-AE54-504290B59835}" type="presOf" srcId="{311C63D9-8CE5-4549-A3AF-F33DEB0A7A80}" destId="{F4BBB7B8-F318-4B19-B3C1-6EC45ABAD100}" srcOrd="1" destOrd="0" presId="urn:microsoft.com/office/officeart/2005/8/layout/cycle8"/>
    <dgm:cxn modelId="{7E76AECE-BCDE-4CD3-B5A9-E9F960A22458}" type="presOf" srcId="{F08C4A7D-965D-472B-A267-68861B9F68F4}" destId="{E44F2836-679E-4942-9B4A-96279BFB4C90}" srcOrd="0" destOrd="0" presId="urn:microsoft.com/office/officeart/2005/8/layout/cycle8"/>
    <dgm:cxn modelId="{677CD5EB-41B3-432A-BC36-FA57DDFCDC7F}" type="presOf" srcId="{20ED72FF-0593-4231-8F4D-A620BB250AC3}" destId="{3672B86F-E2C8-4A0A-AFB3-CCCC6F8CE9CE}" srcOrd="1" destOrd="0" presId="urn:microsoft.com/office/officeart/2005/8/layout/cycle8"/>
    <dgm:cxn modelId="{534F12FD-9DAB-4D09-AD64-EA1C965B6FC3}" type="presOf" srcId="{9E511A86-FD06-40AC-9B82-D54781413007}" destId="{BAFE6670-891F-4B9E-8D17-33A25E9A4ECE}" srcOrd="0" destOrd="0" presId="urn:microsoft.com/office/officeart/2005/8/layout/cycle8"/>
    <dgm:cxn modelId="{6F333BD8-2F0F-425F-8004-296A9C573075}" type="presParOf" srcId="{BAFE6670-891F-4B9E-8D17-33A25E9A4ECE}" destId="{38DD6DF9-DD8E-4EA0-8F5B-FE8AF048AE40}" srcOrd="0" destOrd="0" presId="urn:microsoft.com/office/officeart/2005/8/layout/cycle8"/>
    <dgm:cxn modelId="{B05716AE-4978-4AFE-AFF5-D5C0FD19E5A8}" type="presParOf" srcId="{BAFE6670-891F-4B9E-8D17-33A25E9A4ECE}" destId="{FF9E0572-17F1-483C-9054-CA72298377D3}" srcOrd="1" destOrd="0" presId="urn:microsoft.com/office/officeart/2005/8/layout/cycle8"/>
    <dgm:cxn modelId="{79DF58BD-FA09-4CA1-AD49-EB1FCBC4A7A5}" type="presParOf" srcId="{BAFE6670-891F-4B9E-8D17-33A25E9A4ECE}" destId="{AB88F8A4-6434-4291-8A20-9E123302DC09}" srcOrd="2" destOrd="0" presId="urn:microsoft.com/office/officeart/2005/8/layout/cycle8"/>
    <dgm:cxn modelId="{41909C6E-26C4-413D-A3EB-89FB751EC1B2}" type="presParOf" srcId="{BAFE6670-891F-4B9E-8D17-33A25E9A4ECE}" destId="{F4BBB7B8-F318-4B19-B3C1-6EC45ABAD100}" srcOrd="3" destOrd="0" presId="urn:microsoft.com/office/officeart/2005/8/layout/cycle8"/>
    <dgm:cxn modelId="{6F31BC2B-0EBE-4644-88CA-8E947B7AB195}" type="presParOf" srcId="{BAFE6670-891F-4B9E-8D17-33A25E9A4ECE}" destId="{D2822CC1-FF30-418F-89EB-1D44F74F5523}" srcOrd="4" destOrd="0" presId="urn:microsoft.com/office/officeart/2005/8/layout/cycle8"/>
    <dgm:cxn modelId="{7EAFCAED-0A6E-422A-AE73-698122351A98}" type="presParOf" srcId="{BAFE6670-891F-4B9E-8D17-33A25E9A4ECE}" destId="{68070198-B2CC-4DFF-80D0-91519230C9D6}" srcOrd="5" destOrd="0" presId="urn:microsoft.com/office/officeart/2005/8/layout/cycle8"/>
    <dgm:cxn modelId="{1B406CE5-59E7-42FE-AF48-B725BF25AC17}" type="presParOf" srcId="{BAFE6670-891F-4B9E-8D17-33A25E9A4ECE}" destId="{18F35C43-E0AC-4A24-B46E-63D9C1CD658B}" srcOrd="6" destOrd="0" presId="urn:microsoft.com/office/officeart/2005/8/layout/cycle8"/>
    <dgm:cxn modelId="{BE08D0C6-1679-4E39-B79F-264ABAE067D1}" type="presParOf" srcId="{BAFE6670-891F-4B9E-8D17-33A25E9A4ECE}" destId="{134AC589-F59B-41AA-BE94-3C08397CCEE3}" srcOrd="7" destOrd="0" presId="urn:microsoft.com/office/officeart/2005/8/layout/cycle8"/>
    <dgm:cxn modelId="{D7AFBD6F-40F8-47DE-A83F-71421319FB9E}" type="presParOf" srcId="{BAFE6670-891F-4B9E-8D17-33A25E9A4ECE}" destId="{E44F2836-679E-4942-9B4A-96279BFB4C90}" srcOrd="8" destOrd="0" presId="urn:microsoft.com/office/officeart/2005/8/layout/cycle8"/>
    <dgm:cxn modelId="{6E6D0D7C-FFBF-443C-8B4D-5695E0B1BCC1}" type="presParOf" srcId="{BAFE6670-891F-4B9E-8D17-33A25E9A4ECE}" destId="{3AB7BC01-CE56-4393-BC98-96D3A27D56A5}" srcOrd="9" destOrd="0" presId="urn:microsoft.com/office/officeart/2005/8/layout/cycle8"/>
    <dgm:cxn modelId="{11CF9A50-5FA0-4B4F-97DE-887564419810}" type="presParOf" srcId="{BAFE6670-891F-4B9E-8D17-33A25E9A4ECE}" destId="{EC9285B4-0375-4FD4-A49E-2F35C7EA1491}" srcOrd="10" destOrd="0" presId="urn:microsoft.com/office/officeart/2005/8/layout/cycle8"/>
    <dgm:cxn modelId="{A3473AB8-01CA-4DAD-93DD-ECD115230633}" type="presParOf" srcId="{BAFE6670-891F-4B9E-8D17-33A25E9A4ECE}" destId="{82015929-FE7D-436E-840B-3B1BCEAC6831}" srcOrd="11" destOrd="0" presId="urn:microsoft.com/office/officeart/2005/8/layout/cycle8"/>
    <dgm:cxn modelId="{B4C8B19B-7114-45E9-9D42-2AE3AE7799D2}" type="presParOf" srcId="{BAFE6670-891F-4B9E-8D17-33A25E9A4ECE}" destId="{F2F05141-52B4-4D59-8D30-B14B319DF1A0}" srcOrd="12" destOrd="0" presId="urn:microsoft.com/office/officeart/2005/8/layout/cycle8"/>
    <dgm:cxn modelId="{9C41541F-6924-45B7-BCD9-C150BBA003CF}" type="presParOf" srcId="{BAFE6670-891F-4B9E-8D17-33A25E9A4ECE}" destId="{6076A064-5BF2-4A4B-B89C-5CDCDEC1F305}" srcOrd="13" destOrd="0" presId="urn:microsoft.com/office/officeart/2005/8/layout/cycle8"/>
    <dgm:cxn modelId="{78BB993D-ECA9-4FC7-A028-24DE3C9CA413}" type="presParOf" srcId="{BAFE6670-891F-4B9E-8D17-33A25E9A4ECE}" destId="{6193C5E4-2F27-446A-B4C6-3A2AFA2C2D45}" srcOrd="14" destOrd="0" presId="urn:microsoft.com/office/officeart/2005/8/layout/cycle8"/>
    <dgm:cxn modelId="{40ACA00C-261C-4AB8-9467-08049F7616C8}" type="presParOf" srcId="{BAFE6670-891F-4B9E-8D17-33A25E9A4ECE}" destId="{3672B86F-E2C8-4A0A-AFB3-CCCC6F8CE9CE}" srcOrd="15" destOrd="0" presId="urn:microsoft.com/office/officeart/2005/8/layout/cycle8"/>
    <dgm:cxn modelId="{358BF5BF-E32A-4492-BD31-74F56E234CF5}" type="presParOf" srcId="{BAFE6670-891F-4B9E-8D17-33A25E9A4ECE}" destId="{17A47F15-AA92-4F08-8618-5AD236DFA765}" srcOrd="16" destOrd="0" presId="urn:microsoft.com/office/officeart/2005/8/layout/cycle8"/>
    <dgm:cxn modelId="{F7C2FE83-7B1D-4351-A1D9-012A4FDD7B80}" type="presParOf" srcId="{BAFE6670-891F-4B9E-8D17-33A25E9A4ECE}" destId="{BBCD265E-4E6F-4E7D-8F08-B54750D8290A}" srcOrd="17" destOrd="0" presId="urn:microsoft.com/office/officeart/2005/8/layout/cycle8"/>
    <dgm:cxn modelId="{C778C745-0FEC-44FB-A287-24EE55A0CECD}" type="presParOf" srcId="{BAFE6670-891F-4B9E-8D17-33A25E9A4ECE}" destId="{C03E1DE2-35AB-4560-A669-9A8BBFFDF69F}" srcOrd="18" destOrd="0" presId="urn:microsoft.com/office/officeart/2005/8/layout/cycle8"/>
    <dgm:cxn modelId="{C24CA831-0CB9-42EA-BD38-425ACBE9C661}" type="presParOf" srcId="{BAFE6670-891F-4B9E-8D17-33A25E9A4ECE}" destId="{17FC8389-2664-45BF-89A9-0997269AE6E7}" srcOrd="19" destOrd="0" presId="urn:microsoft.com/office/officeart/2005/8/layout/cycle8"/>
    <dgm:cxn modelId="{E4EFBFE0-3923-4E81-8177-D1D7357F3542}" type="presParOf" srcId="{BAFE6670-891F-4B9E-8D17-33A25E9A4ECE}" destId="{358CDE17-B892-4789-B78B-806CE638BC5B}" srcOrd="20" destOrd="0" presId="urn:microsoft.com/office/officeart/2005/8/layout/cycle8"/>
    <dgm:cxn modelId="{7C97FFF9-67AE-4225-82A1-9B28ED05BC79}" type="presParOf" srcId="{BAFE6670-891F-4B9E-8D17-33A25E9A4ECE}" destId="{C713CC58-22A2-4BCB-9C5B-D79E0742E525}" srcOrd="21" destOrd="0" presId="urn:microsoft.com/office/officeart/2005/8/layout/cycle8"/>
    <dgm:cxn modelId="{53984218-C766-4D60-A1E6-42CA34740D63}" type="presParOf" srcId="{BAFE6670-891F-4B9E-8D17-33A25E9A4ECE}" destId="{B0654E8B-B235-4E37-B4EA-2B224865A4A9}" srcOrd="22" destOrd="0" presId="urn:microsoft.com/office/officeart/2005/8/layout/cycle8"/>
    <dgm:cxn modelId="{16EE43BC-6D55-43D0-AA4A-8FB75E7137AB}" type="presParOf" srcId="{BAFE6670-891F-4B9E-8D17-33A25E9A4ECE}" destId="{5200A86A-D2E4-492D-991F-1D0AF0DB1ED3}" srcOrd="23" destOrd="0" presId="urn:microsoft.com/office/officeart/2005/8/layout/cycle8"/>
    <dgm:cxn modelId="{3A6AE6BA-09EF-44E2-BCAD-6EB8E5F971B5}" type="presParOf" srcId="{BAFE6670-891F-4B9E-8D17-33A25E9A4ECE}" destId="{C45A6B38-9428-4BF8-8C13-85E942F84706}"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DD6DF9-DD8E-4EA0-8F5B-FE8AF048AE40}">
      <dsp:nvSpPr>
        <dsp:cNvPr id="0" name=""/>
        <dsp:cNvSpPr/>
      </dsp:nvSpPr>
      <dsp:spPr>
        <a:xfrm>
          <a:off x="2180466" y="465225"/>
          <a:ext cx="6313238" cy="6313238"/>
        </a:xfrm>
        <a:prstGeom prst="pie">
          <a:avLst>
            <a:gd name="adj1" fmla="val 16200000"/>
            <a:gd name="adj2" fmla="val 2052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b="1" kern="1200" dirty="0">
            <a:solidFill>
              <a:schemeClr val="tx1"/>
            </a:solidFill>
          </a:endParaRPr>
        </a:p>
      </dsp:txBody>
      <dsp:txXfrm>
        <a:off x="5473872" y="1526450"/>
        <a:ext cx="2029255" cy="1352836"/>
      </dsp:txXfrm>
    </dsp:sp>
    <dsp:sp modelId="{D2822CC1-FF30-418F-89EB-1D44F74F5523}">
      <dsp:nvSpPr>
        <dsp:cNvPr id="0" name=""/>
        <dsp:cNvSpPr/>
      </dsp:nvSpPr>
      <dsp:spPr>
        <a:xfrm>
          <a:off x="2234580" y="633578"/>
          <a:ext cx="6313238" cy="6313238"/>
        </a:xfrm>
        <a:prstGeom prst="pie">
          <a:avLst>
            <a:gd name="adj1" fmla="val 20520000"/>
            <a:gd name="adj2" fmla="val 3240000"/>
          </a:avLst>
        </a:prstGeom>
        <a:solidFill>
          <a:schemeClr val="accent5">
            <a:hueOff val="-2483469"/>
            <a:satOff val="9953"/>
            <a:lumOff val="215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b="1" kern="1200" dirty="0">
            <a:solidFill>
              <a:schemeClr val="tx1"/>
            </a:solidFill>
          </a:endParaRPr>
        </a:p>
      </dsp:txBody>
      <dsp:txXfrm>
        <a:off x="6300606" y="3518127"/>
        <a:ext cx="1878940" cy="1503152"/>
      </dsp:txXfrm>
    </dsp:sp>
    <dsp:sp modelId="{E44F2836-679E-4942-9B4A-96279BFB4C90}">
      <dsp:nvSpPr>
        <dsp:cNvPr id="0" name=""/>
        <dsp:cNvSpPr/>
      </dsp:nvSpPr>
      <dsp:spPr>
        <a:xfrm>
          <a:off x="2091780" y="737296"/>
          <a:ext cx="6313238" cy="6313238"/>
        </a:xfrm>
        <a:prstGeom prst="pie">
          <a:avLst>
            <a:gd name="adj1" fmla="val 3240000"/>
            <a:gd name="adj2" fmla="val 7560000"/>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b="1" kern="1200" dirty="0">
            <a:solidFill>
              <a:schemeClr val="tx1"/>
            </a:solidFill>
          </a:endParaRPr>
        </a:p>
      </dsp:txBody>
      <dsp:txXfrm>
        <a:off x="4346508" y="5171594"/>
        <a:ext cx="1803782" cy="1653467"/>
      </dsp:txXfrm>
    </dsp:sp>
    <dsp:sp modelId="{F2F05141-52B4-4D59-8D30-B14B319DF1A0}">
      <dsp:nvSpPr>
        <dsp:cNvPr id="0" name=""/>
        <dsp:cNvSpPr/>
      </dsp:nvSpPr>
      <dsp:spPr>
        <a:xfrm>
          <a:off x="1948981" y="633578"/>
          <a:ext cx="6313238" cy="6313238"/>
        </a:xfrm>
        <a:prstGeom prst="pie">
          <a:avLst>
            <a:gd name="adj1" fmla="val 7560000"/>
            <a:gd name="adj2" fmla="val 11880000"/>
          </a:avLst>
        </a:prstGeom>
        <a:solidFill>
          <a:schemeClr val="accent5">
            <a:hueOff val="-7450407"/>
            <a:satOff val="29858"/>
            <a:lumOff val="647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GB" sz="2800" b="1" kern="1200" dirty="0">
            <a:solidFill>
              <a:schemeClr val="tx1"/>
            </a:solidFill>
          </a:endParaRPr>
        </a:p>
      </dsp:txBody>
      <dsp:txXfrm>
        <a:off x="2317253" y="3518127"/>
        <a:ext cx="1878940" cy="1503152"/>
      </dsp:txXfrm>
    </dsp:sp>
    <dsp:sp modelId="{17A47F15-AA92-4F08-8618-5AD236DFA765}">
      <dsp:nvSpPr>
        <dsp:cNvPr id="0" name=""/>
        <dsp:cNvSpPr/>
      </dsp:nvSpPr>
      <dsp:spPr>
        <a:xfrm>
          <a:off x="2003094" y="465225"/>
          <a:ext cx="6313238" cy="6313238"/>
        </a:xfrm>
        <a:prstGeom prst="pie">
          <a:avLst>
            <a:gd name="adj1" fmla="val 11880000"/>
            <a:gd name="adj2" fmla="val 16200000"/>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GB" sz="2700" b="1" kern="1200" dirty="0">
            <a:solidFill>
              <a:schemeClr val="tx1"/>
            </a:solidFill>
          </a:endParaRPr>
        </a:p>
      </dsp:txBody>
      <dsp:txXfrm>
        <a:off x="2993672" y="1526450"/>
        <a:ext cx="2029255" cy="1352836"/>
      </dsp:txXfrm>
    </dsp:sp>
    <dsp:sp modelId="{358CDE17-B892-4789-B78B-806CE638BC5B}">
      <dsp:nvSpPr>
        <dsp:cNvPr id="0" name=""/>
        <dsp:cNvSpPr/>
      </dsp:nvSpPr>
      <dsp:spPr>
        <a:xfrm>
          <a:off x="1789349" y="74406"/>
          <a:ext cx="7094877" cy="7094877"/>
        </a:xfrm>
        <a:prstGeom prst="circularArrow">
          <a:avLst>
            <a:gd name="adj1" fmla="val 5085"/>
            <a:gd name="adj2" fmla="val 327528"/>
            <a:gd name="adj3" fmla="val 20192361"/>
            <a:gd name="adj4" fmla="val 16200324"/>
            <a:gd name="adj5" fmla="val 5932"/>
          </a:avLst>
        </a:prstGeom>
        <a:solidFill>
          <a:schemeClr val="accent5">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713CC58-22A2-4BCB-9C5B-D79E0742E525}">
      <dsp:nvSpPr>
        <dsp:cNvPr id="0" name=""/>
        <dsp:cNvSpPr/>
      </dsp:nvSpPr>
      <dsp:spPr>
        <a:xfrm>
          <a:off x="1844196" y="242703"/>
          <a:ext cx="7094877" cy="7094877"/>
        </a:xfrm>
        <a:prstGeom prst="circularArrow">
          <a:avLst>
            <a:gd name="adj1" fmla="val 5085"/>
            <a:gd name="adj2" fmla="val 327528"/>
            <a:gd name="adj3" fmla="val 2912753"/>
            <a:gd name="adj4" fmla="val 20519953"/>
            <a:gd name="adj5" fmla="val 5932"/>
          </a:avLst>
        </a:prstGeom>
        <a:solidFill>
          <a:schemeClr val="accent5">
            <a:hueOff val="-2483469"/>
            <a:satOff val="9953"/>
            <a:lumOff val="2157"/>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B0654E8B-B235-4E37-B4EA-2B224865A4A9}">
      <dsp:nvSpPr>
        <dsp:cNvPr id="0" name=""/>
        <dsp:cNvSpPr/>
      </dsp:nvSpPr>
      <dsp:spPr>
        <a:xfrm>
          <a:off x="1700961" y="346738"/>
          <a:ext cx="7094877" cy="7094877"/>
        </a:xfrm>
        <a:prstGeom prst="circularArrow">
          <a:avLst>
            <a:gd name="adj1" fmla="val 5085"/>
            <a:gd name="adj2" fmla="val 327528"/>
            <a:gd name="adj3" fmla="val 7232777"/>
            <a:gd name="adj4" fmla="val 3239695"/>
            <a:gd name="adj5" fmla="val 5932"/>
          </a:avLst>
        </a:prstGeom>
        <a:solidFill>
          <a:schemeClr val="accent5">
            <a:hueOff val="-4966938"/>
            <a:satOff val="19906"/>
            <a:lumOff val="4314"/>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5200A86A-D2E4-492D-991F-1D0AF0DB1ED3}">
      <dsp:nvSpPr>
        <dsp:cNvPr id="0" name=""/>
        <dsp:cNvSpPr/>
      </dsp:nvSpPr>
      <dsp:spPr>
        <a:xfrm>
          <a:off x="1557725" y="242703"/>
          <a:ext cx="7094877" cy="7094877"/>
        </a:xfrm>
        <a:prstGeom prst="circularArrow">
          <a:avLst>
            <a:gd name="adj1" fmla="val 5085"/>
            <a:gd name="adj2" fmla="val 327528"/>
            <a:gd name="adj3" fmla="val 11552519"/>
            <a:gd name="adj4" fmla="val 7559718"/>
            <a:gd name="adj5" fmla="val 5932"/>
          </a:avLst>
        </a:prstGeom>
        <a:solidFill>
          <a:schemeClr val="accent5">
            <a:hueOff val="-7450407"/>
            <a:satOff val="29858"/>
            <a:lumOff val="6471"/>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C45A6B38-9428-4BF8-8C13-85E942F84706}">
      <dsp:nvSpPr>
        <dsp:cNvPr id="0" name=""/>
        <dsp:cNvSpPr/>
      </dsp:nvSpPr>
      <dsp:spPr>
        <a:xfrm>
          <a:off x="1612572" y="74406"/>
          <a:ext cx="7094877" cy="7094877"/>
        </a:xfrm>
        <a:prstGeom prst="circularArrow">
          <a:avLst>
            <a:gd name="adj1" fmla="val 5085"/>
            <a:gd name="adj2" fmla="val 327528"/>
            <a:gd name="adj3" fmla="val 15872148"/>
            <a:gd name="adj4" fmla="val 11880111"/>
            <a:gd name="adj5" fmla="val 5932"/>
          </a:avLst>
        </a:prstGeom>
        <a:solidFill>
          <a:schemeClr val="accent5">
            <a:hueOff val="-9933876"/>
            <a:satOff val="39811"/>
            <a:lumOff val="8628"/>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A4993B-214B-49A2-9F46-014466176DD6}" type="datetimeFigureOut">
              <a:rPr lang="en-GB" smtClean="0"/>
              <a:t>26/02/2024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7C2A6E-4EE6-485F-9FBD-5A72D0AA535F}"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jrf.org.uk/our-work/what-is-povert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vertyinequality.scot/poverty-scotlan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Can you pop your responses in the chat</a:t>
            </a:r>
          </a:p>
          <a:p>
            <a:endParaRPr lang="en-US" dirty="0"/>
          </a:p>
        </p:txBody>
      </p:sp>
      <p:sp>
        <p:nvSpPr>
          <p:cNvPr id="4" name="Slide Number Placeholder 3"/>
          <p:cNvSpPr>
            <a:spLocks noGrp="1"/>
          </p:cNvSpPr>
          <p:nvPr>
            <p:ph type="sldNum" sz="quarter" idx="5"/>
          </p:nvPr>
        </p:nvSpPr>
        <p:spPr/>
        <p:txBody>
          <a:bodyPr/>
          <a:lstStyle/>
          <a:p>
            <a:fld id="{FB7C2A6E-4EE6-485F-9FBD-5A72D0AA535F}" type="slidenum">
              <a:rPr lang="en-GB" smtClean="0"/>
              <a:t>4</a:t>
            </a:fld>
            <a:endParaRPr lang="en-GB"/>
          </a:p>
        </p:txBody>
      </p:sp>
    </p:spTree>
    <p:extLst>
      <p:ext uri="{BB962C8B-B14F-4D97-AF65-F5344CB8AC3E}">
        <p14:creationId xmlns:p14="http://schemas.microsoft.com/office/powerpoint/2010/main" val="2678805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feedback on how the participants might use the leaflet – encourage people</a:t>
            </a:r>
            <a:r>
              <a:rPr lang="en-GB" baseline="0" dirty="0"/>
              <a:t> to give verbal feedback but if they want to use chat that is fine too. </a:t>
            </a:r>
          </a:p>
          <a:p>
            <a:r>
              <a:rPr lang="en-GB" baseline="0" dirty="0"/>
              <a:t>Summarise – refer back to how to ask the question and how you might work through the leaflet with an individual – give an example if this has not come through in the discussion.</a:t>
            </a:r>
            <a:endParaRPr lang="en-GB" dirty="0"/>
          </a:p>
          <a:p>
            <a:endParaRPr lang="en-US" dirty="0"/>
          </a:p>
        </p:txBody>
      </p:sp>
      <p:sp>
        <p:nvSpPr>
          <p:cNvPr id="4" name="Slide Number Placeholder 3"/>
          <p:cNvSpPr>
            <a:spLocks noGrp="1"/>
          </p:cNvSpPr>
          <p:nvPr>
            <p:ph type="sldNum" sz="quarter" idx="5"/>
          </p:nvPr>
        </p:nvSpPr>
        <p:spPr/>
        <p:txBody>
          <a:bodyPr/>
          <a:lstStyle/>
          <a:p>
            <a:fld id="{FB7C2A6E-4EE6-485F-9FBD-5A72D0AA535F}" type="slidenum">
              <a:rPr lang="en-GB" smtClean="0"/>
              <a:t>15</a:t>
            </a:fld>
            <a:endParaRPr lang="en-GB"/>
          </a:p>
        </p:txBody>
      </p:sp>
    </p:spTree>
    <p:extLst>
      <p:ext uri="{BB962C8B-B14F-4D97-AF65-F5344CB8AC3E}">
        <p14:creationId xmlns:p14="http://schemas.microsoft.com/office/powerpoint/2010/main" val="1921678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 examples</a:t>
            </a:r>
            <a:r>
              <a:rPr lang="en-GB" baseline="0" dirty="0"/>
              <a:t> of what you could say to open the conversation with someone. The key is to ‘offer’ the information in a inclusive and gentle way. People tend to respond better to being offered something than being told it. </a:t>
            </a:r>
            <a:endParaRPr lang="en-GB" dirty="0"/>
          </a:p>
          <a:p>
            <a:endParaRPr lang="en-US" dirty="0"/>
          </a:p>
        </p:txBody>
      </p:sp>
      <p:sp>
        <p:nvSpPr>
          <p:cNvPr id="4" name="Slide Number Placeholder 3"/>
          <p:cNvSpPr>
            <a:spLocks noGrp="1"/>
          </p:cNvSpPr>
          <p:nvPr>
            <p:ph type="sldNum" sz="quarter" idx="5"/>
          </p:nvPr>
        </p:nvSpPr>
        <p:spPr/>
        <p:txBody>
          <a:bodyPr/>
          <a:lstStyle/>
          <a:p>
            <a:fld id="{FB7C2A6E-4EE6-485F-9FBD-5A72D0AA535F}" type="slidenum">
              <a:rPr lang="en-GB" smtClean="0"/>
              <a:t>17</a:t>
            </a:fld>
            <a:endParaRPr lang="en-GB"/>
          </a:p>
        </p:txBody>
      </p:sp>
    </p:spTree>
    <p:extLst>
      <p:ext uri="{BB962C8B-B14F-4D97-AF65-F5344CB8AC3E}">
        <p14:creationId xmlns:p14="http://schemas.microsoft.com/office/powerpoint/2010/main" val="87829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order to access if the course has met its learning outcomes,</a:t>
            </a:r>
            <a:r>
              <a:rPr lang="en-GB" baseline="0" dirty="0"/>
              <a:t> please use the chat to indicate what your confidence levels are now</a:t>
            </a:r>
            <a:endParaRPr lang="en-GB" dirty="0"/>
          </a:p>
          <a:p>
            <a:endParaRPr lang="en-US" dirty="0"/>
          </a:p>
        </p:txBody>
      </p:sp>
      <p:sp>
        <p:nvSpPr>
          <p:cNvPr id="4" name="Slide Number Placeholder 3"/>
          <p:cNvSpPr>
            <a:spLocks noGrp="1"/>
          </p:cNvSpPr>
          <p:nvPr>
            <p:ph type="sldNum" sz="quarter" idx="5"/>
          </p:nvPr>
        </p:nvSpPr>
        <p:spPr/>
        <p:txBody>
          <a:bodyPr/>
          <a:lstStyle/>
          <a:p>
            <a:fld id="{FB7C2A6E-4EE6-485F-9FBD-5A72D0AA535F}" type="slidenum">
              <a:rPr lang="en-GB" smtClean="0"/>
              <a:t>18</a:t>
            </a:fld>
            <a:endParaRPr lang="en-GB"/>
          </a:p>
        </p:txBody>
      </p:sp>
    </p:spTree>
    <p:extLst>
      <p:ext uri="{BB962C8B-B14F-4D97-AF65-F5344CB8AC3E}">
        <p14:creationId xmlns:p14="http://schemas.microsoft.com/office/powerpoint/2010/main" val="3515585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Again, can you pop your response in the chat as either a number or low,</a:t>
            </a:r>
            <a:r>
              <a:rPr lang="en-GB" baseline="0" dirty="0"/>
              <a:t> medium or high</a:t>
            </a:r>
            <a:endParaRPr lang="en-GB" dirty="0"/>
          </a:p>
          <a:p>
            <a:endParaRPr lang="en-US" dirty="0"/>
          </a:p>
        </p:txBody>
      </p:sp>
      <p:sp>
        <p:nvSpPr>
          <p:cNvPr id="4" name="Slide Number Placeholder 3"/>
          <p:cNvSpPr>
            <a:spLocks noGrp="1"/>
          </p:cNvSpPr>
          <p:nvPr>
            <p:ph type="sldNum" sz="quarter" idx="5"/>
          </p:nvPr>
        </p:nvSpPr>
        <p:spPr/>
        <p:txBody>
          <a:bodyPr/>
          <a:lstStyle/>
          <a:p>
            <a:fld id="{FB7C2A6E-4EE6-485F-9FBD-5A72D0AA535F}" type="slidenum">
              <a:rPr lang="en-GB" smtClean="0"/>
              <a:t>19</a:t>
            </a:fld>
            <a:endParaRPr lang="en-GB"/>
          </a:p>
        </p:txBody>
      </p:sp>
    </p:spTree>
    <p:extLst>
      <p:ext uri="{BB962C8B-B14F-4D97-AF65-F5344CB8AC3E}">
        <p14:creationId xmlns:p14="http://schemas.microsoft.com/office/powerpoint/2010/main" val="4035039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short videos</a:t>
            </a:r>
            <a:r>
              <a:rPr lang="en-GB" baseline="0" dirty="0"/>
              <a:t> about individuals experience of accessing foodbanks. </a:t>
            </a:r>
            <a:endParaRPr lang="en-GB" dirty="0"/>
          </a:p>
          <a:p>
            <a:endParaRPr lang="en-US" dirty="0"/>
          </a:p>
        </p:txBody>
      </p:sp>
      <p:sp>
        <p:nvSpPr>
          <p:cNvPr id="4" name="Slide Number Placeholder 3"/>
          <p:cNvSpPr>
            <a:spLocks noGrp="1"/>
          </p:cNvSpPr>
          <p:nvPr>
            <p:ph type="sldNum" sz="quarter" idx="5"/>
          </p:nvPr>
        </p:nvSpPr>
        <p:spPr/>
        <p:txBody>
          <a:bodyPr/>
          <a:lstStyle/>
          <a:p>
            <a:fld id="{FB7C2A6E-4EE6-485F-9FBD-5A72D0AA535F}" type="slidenum">
              <a:rPr lang="en-GB" smtClean="0"/>
              <a:t>22</a:t>
            </a:fld>
            <a:endParaRPr lang="en-GB"/>
          </a:p>
        </p:txBody>
      </p:sp>
    </p:spTree>
    <p:extLst>
      <p:ext uri="{BB962C8B-B14F-4D97-AF65-F5344CB8AC3E}">
        <p14:creationId xmlns:p14="http://schemas.microsoft.com/office/powerpoint/2010/main" val="451934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Again, can you pop your response in the chat as either a number or low,</a:t>
            </a:r>
            <a:r>
              <a:rPr lang="en-GB" baseline="0" dirty="0"/>
              <a:t> medium or high</a:t>
            </a:r>
            <a:endParaRPr lang="en-GB" dirty="0"/>
          </a:p>
          <a:p>
            <a:endParaRPr lang="en-US" dirty="0"/>
          </a:p>
        </p:txBody>
      </p:sp>
      <p:sp>
        <p:nvSpPr>
          <p:cNvPr id="4" name="Slide Number Placeholder 3"/>
          <p:cNvSpPr>
            <a:spLocks noGrp="1"/>
          </p:cNvSpPr>
          <p:nvPr>
            <p:ph type="sldNum" sz="quarter" idx="5"/>
          </p:nvPr>
        </p:nvSpPr>
        <p:spPr/>
        <p:txBody>
          <a:bodyPr/>
          <a:lstStyle/>
          <a:p>
            <a:fld id="{FB7C2A6E-4EE6-485F-9FBD-5A72D0AA535F}" type="slidenum">
              <a:rPr lang="en-GB" smtClean="0"/>
              <a:t>5</a:t>
            </a:fld>
            <a:endParaRPr lang="en-GB"/>
          </a:p>
        </p:txBody>
      </p:sp>
    </p:spTree>
    <p:extLst>
      <p:ext uri="{BB962C8B-B14F-4D97-AF65-F5344CB8AC3E}">
        <p14:creationId xmlns:p14="http://schemas.microsoft.com/office/powerpoint/2010/main" val="361867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many definitions of poverty but this is a short and simple one. It highlights that</a:t>
            </a:r>
            <a:r>
              <a:rPr lang="en-GB" baseline="0" dirty="0"/>
              <a:t> we need money to take part in society and doesn’t just reference money as something we need to pay for services and bills. </a:t>
            </a:r>
            <a:endParaRPr lang="en-GB" dirty="0"/>
          </a:p>
          <a:p>
            <a:r>
              <a:rPr lang="en-GB" dirty="0"/>
              <a:t>Think about what we</a:t>
            </a:r>
            <a:r>
              <a:rPr lang="en-GB" baseline="0" dirty="0"/>
              <a:t> use our income for?  What things are basic necessities (food, heat, shelter – think of </a:t>
            </a:r>
            <a:r>
              <a:rPr lang="en-GB" baseline="0" dirty="0" err="1"/>
              <a:t>Maslows</a:t>
            </a:r>
            <a:r>
              <a:rPr lang="en-GB" baseline="0" dirty="0"/>
              <a:t> hierarchy of need) and what are luxuries? Is a mobile phone a luxury, having access to the internet, being able to socialise? If for example you are applying for Universal Credit, you have to do this online and then you are expected to job search online, keep a journal which work coaches can access and these all need broadband. You can get free internet access in place like the job centre, libraries and work clubs but that means getting to these place if you can and they may not be easily accessible in remote and rural area.  </a:t>
            </a:r>
          </a:p>
          <a:p>
            <a:r>
              <a:rPr lang="en-GB" baseline="0" dirty="0"/>
              <a:t>Quote by Nelson Mandela – highlighting that poverty is man-made. Through collective action society has created it – but through collective action we can also help to impact on it too. </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https://www.jrf.org.uk/our-work/what-is-poverty</a:t>
            </a:r>
            <a:r>
              <a:rPr lang="en-GB" dirty="0"/>
              <a:t> - for</a:t>
            </a:r>
            <a:r>
              <a:rPr lang="en-GB" baseline="0" dirty="0"/>
              <a:t> more information on the cause of poverty and the impact. </a:t>
            </a:r>
            <a:endParaRPr lang="en-GB" dirty="0"/>
          </a:p>
          <a:p>
            <a:endParaRPr lang="en-US" dirty="0"/>
          </a:p>
        </p:txBody>
      </p:sp>
      <p:sp>
        <p:nvSpPr>
          <p:cNvPr id="4" name="Slide Number Placeholder 3"/>
          <p:cNvSpPr>
            <a:spLocks noGrp="1"/>
          </p:cNvSpPr>
          <p:nvPr>
            <p:ph type="sldNum" sz="quarter" idx="5"/>
          </p:nvPr>
        </p:nvSpPr>
        <p:spPr/>
        <p:txBody>
          <a:bodyPr/>
          <a:lstStyle/>
          <a:p>
            <a:fld id="{FB7C2A6E-4EE6-485F-9FBD-5A72D0AA535F}" type="slidenum">
              <a:rPr lang="en-GB" smtClean="0"/>
              <a:t>6</a:t>
            </a:fld>
            <a:endParaRPr lang="en-GB"/>
          </a:p>
        </p:txBody>
      </p:sp>
    </p:spTree>
    <p:extLst>
      <p:ext uri="{BB962C8B-B14F-4D97-AF65-F5344CB8AC3E}">
        <p14:creationId xmlns:p14="http://schemas.microsoft.com/office/powerpoint/2010/main" val="3648977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you name some types</a:t>
            </a:r>
            <a:r>
              <a:rPr lang="en-GB" baseline="0" dirty="0"/>
              <a:t> of poverty – use hands-up or the chat function.</a:t>
            </a:r>
          </a:p>
          <a:p>
            <a:r>
              <a:rPr lang="en-GB" baseline="0" dirty="0"/>
              <a:t>Poverty no matter what name we give it is still poverty – there is sometimes a big emphasis on child poverty but in order for a child to be in poverty, the adult that cares for them must be in poverty. </a:t>
            </a:r>
          </a:p>
          <a:p>
            <a:r>
              <a:rPr lang="en-GB" baseline="0" dirty="0"/>
              <a:t>It can be helpful to think of different types of poverty to recognise the depth and breadth of the problem but we need to tackle it as a whole </a:t>
            </a:r>
            <a:endParaRPr lang="en-GB" dirty="0"/>
          </a:p>
          <a:p>
            <a:endParaRPr lang="en-US" dirty="0"/>
          </a:p>
        </p:txBody>
      </p:sp>
      <p:sp>
        <p:nvSpPr>
          <p:cNvPr id="4" name="Slide Number Placeholder 3"/>
          <p:cNvSpPr>
            <a:spLocks noGrp="1"/>
          </p:cNvSpPr>
          <p:nvPr>
            <p:ph type="sldNum" sz="quarter" idx="5"/>
          </p:nvPr>
        </p:nvSpPr>
        <p:spPr/>
        <p:txBody>
          <a:bodyPr/>
          <a:lstStyle/>
          <a:p>
            <a:fld id="{FB7C2A6E-4EE6-485F-9FBD-5A72D0AA535F}" type="slidenum">
              <a:rPr lang="en-GB" smtClean="0"/>
              <a:t>7</a:t>
            </a:fld>
            <a:endParaRPr lang="en-GB"/>
          </a:p>
        </p:txBody>
      </p:sp>
    </p:spTree>
    <p:extLst>
      <p:ext uri="{BB962C8B-B14F-4D97-AF65-F5344CB8AC3E}">
        <p14:creationId xmlns:p14="http://schemas.microsoft.com/office/powerpoint/2010/main" val="2305605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https://povertyinequality.scot/poverty-scotland/</a:t>
            </a:r>
            <a:endParaRPr lang="en-GB" dirty="0"/>
          </a:p>
          <a:p>
            <a:r>
              <a:rPr lang="en-GB" sz="1200" b="0" i="0" kern="1200" dirty="0">
                <a:solidFill>
                  <a:schemeClr val="tx1"/>
                </a:solidFill>
                <a:latin typeface="+mn-lt"/>
                <a:ea typeface="+mn-ea"/>
                <a:cs typeface="+mn-cs"/>
              </a:rPr>
              <a:t>1 in 4 children in Scotland (26%) are living in poverty </a:t>
            </a:r>
          </a:p>
          <a:p>
            <a:r>
              <a:rPr lang="en-GB" sz="1200" b="0" i="0" kern="1200" dirty="0">
                <a:solidFill>
                  <a:schemeClr val="tx1"/>
                </a:solidFill>
                <a:latin typeface="+mn-lt"/>
                <a:ea typeface="+mn-ea"/>
                <a:cs typeface="+mn-cs"/>
              </a:rPr>
              <a:t>1 in 5 working age people (20%) in Scotland are living in poverty</a:t>
            </a:r>
          </a:p>
          <a:p>
            <a:r>
              <a:rPr lang="en-GB" sz="1200" b="0" i="0" kern="1200" dirty="0">
                <a:solidFill>
                  <a:schemeClr val="tx1"/>
                </a:solidFill>
                <a:latin typeface="+mn-lt"/>
                <a:ea typeface="+mn-ea"/>
                <a:cs typeface="+mn-cs"/>
              </a:rPr>
              <a:t>13% of pensioners in Scotland are living in poverty</a:t>
            </a:r>
          </a:p>
          <a:p>
            <a:r>
              <a:rPr lang="en-GB" sz="1200" b="0" i="0" kern="1200" dirty="0">
                <a:solidFill>
                  <a:schemeClr val="tx1"/>
                </a:solidFill>
                <a:latin typeface="+mn-lt"/>
                <a:ea typeface="+mn-ea"/>
                <a:cs typeface="+mn-cs"/>
              </a:rPr>
              <a:t>58% of people in poverty and 70% of children in poverty live in a household where someone is in employment.</a:t>
            </a:r>
          </a:p>
          <a:p>
            <a:r>
              <a:rPr lang="en-GB" sz="1200" b="1" i="0" kern="1200" dirty="0">
                <a:solidFill>
                  <a:schemeClr val="tx1"/>
                </a:solidFill>
                <a:latin typeface="+mn-lt"/>
                <a:ea typeface="+mn-ea"/>
                <a:cs typeface="+mn-cs"/>
              </a:rPr>
              <a:t>We know that some groups of people have a higher risk of poverty than others.</a:t>
            </a:r>
          </a:p>
          <a:p>
            <a:r>
              <a:rPr lang="en-GB" sz="1200" b="0" i="0" kern="1200" dirty="0">
                <a:solidFill>
                  <a:schemeClr val="tx1"/>
                </a:solidFill>
                <a:latin typeface="+mn-lt"/>
                <a:ea typeface="+mn-ea"/>
                <a:cs typeface="+mn-cs"/>
              </a:rPr>
              <a:t>35% of Minority Ethnic people are in poverty as opposed to 18% of White British people</a:t>
            </a:r>
          </a:p>
          <a:p>
            <a:r>
              <a:rPr lang="en-GB" sz="1200" b="0" i="0" kern="1200" dirty="0">
                <a:solidFill>
                  <a:schemeClr val="tx1"/>
                </a:solidFill>
                <a:latin typeface="+mn-lt"/>
                <a:ea typeface="+mn-ea"/>
                <a:cs typeface="+mn-cs"/>
              </a:rPr>
              <a:t>45% of lone parents are living in poverty</a:t>
            </a:r>
          </a:p>
          <a:p>
            <a:r>
              <a:rPr lang="en-GB" sz="1200" b="0" i="0" kern="1200" dirty="0">
                <a:solidFill>
                  <a:schemeClr val="tx1"/>
                </a:solidFill>
                <a:latin typeface="+mn-lt"/>
                <a:ea typeface="+mn-ea"/>
                <a:cs typeface="+mn-cs"/>
              </a:rPr>
              <a:t>23% of people in a family with a disabled adult live in poverty</a:t>
            </a:r>
          </a:p>
          <a:p>
            <a:endParaRPr lang="en-US" dirty="0"/>
          </a:p>
        </p:txBody>
      </p:sp>
      <p:sp>
        <p:nvSpPr>
          <p:cNvPr id="4" name="Slide Number Placeholder 3"/>
          <p:cNvSpPr>
            <a:spLocks noGrp="1"/>
          </p:cNvSpPr>
          <p:nvPr>
            <p:ph type="sldNum" sz="quarter" idx="5"/>
          </p:nvPr>
        </p:nvSpPr>
        <p:spPr/>
        <p:txBody>
          <a:bodyPr/>
          <a:lstStyle/>
          <a:p>
            <a:fld id="{FB7C2A6E-4EE6-485F-9FBD-5A72D0AA535F}" type="slidenum">
              <a:rPr lang="en-GB" smtClean="0"/>
              <a:t>8</a:t>
            </a:fld>
            <a:endParaRPr lang="en-GB"/>
          </a:p>
        </p:txBody>
      </p:sp>
    </p:spTree>
    <p:extLst>
      <p:ext uri="{BB962C8B-B14F-4D97-AF65-F5344CB8AC3E}">
        <p14:creationId xmlns:p14="http://schemas.microsoft.com/office/powerpoint/2010/main" val="1676959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the leaflet</a:t>
            </a:r>
            <a:r>
              <a:rPr lang="en-GB" baseline="0" dirty="0"/>
              <a:t> we would encourage you to offer.</a:t>
            </a:r>
          </a:p>
          <a:p>
            <a:r>
              <a:rPr lang="en-GB" baseline="0" dirty="0"/>
              <a:t>It was developed by the service mentioned on the front (Trussell Trust, NHS Highland, Social Security Scotland, CAB, Highland Council) with the support of the Independent Food Aid Network. This leaflet is specifically for Highland but IFAN are support areas around Scotland to develop these. </a:t>
            </a:r>
          </a:p>
          <a:p>
            <a:r>
              <a:rPr lang="en-GB" baseline="0" dirty="0"/>
              <a:t>The leaflet helps individuals identify what the problem is at Step 1 – suddenly have no money, money doesn’t stretch, I have debt, awaiting a benefit/payment decision.</a:t>
            </a:r>
          </a:p>
          <a:p>
            <a:r>
              <a:rPr lang="en-GB" baseline="0" dirty="0"/>
              <a:t>Under each of the headings is a number – and see on the next slide what this refers to.</a:t>
            </a:r>
          </a:p>
          <a:p>
            <a:r>
              <a:rPr lang="en-GB" baseline="0" dirty="0"/>
              <a:t>Lets use the first problem as our example – I suddenly have no money – options are 1, 2, 5, 6</a:t>
            </a:r>
            <a:endParaRPr lang="en-GB" dirty="0"/>
          </a:p>
          <a:p>
            <a:endParaRPr lang="en-GB" dirty="0"/>
          </a:p>
        </p:txBody>
      </p:sp>
      <p:sp>
        <p:nvSpPr>
          <p:cNvPr id="4" name="Slide Number Placeholder 3"/>
          <p:cNvSpPr>
            <a:spLocks noGrp="1"/>
          </p:cNvSpPr>
          <p:nvPr>
            <p:ph type="sldNum" sz="quarter" idx="10"/>
          </p:nvPr>
        </p:nvSpPr>
        <p:spPr/>
        <p:txBody>
          <a:bodyPr/>
          <a:lstStyle/>
          <a:p>
            <a:fld id="{FB7C2A6E-4EE6-485F-9FBD-5A72D0AA535F}" type="slidenum">
              <a:rPr lang="en-GB" smtClean="0"/>
              <a:t>10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Step 2 - We can see on</a:t>
            </a:r>
            <a:r>
              <a:rPr lang="en-GB" baseline="0" dirty="0"/>
              <a:t> this slide what the options for 1, 2, 5, 6 are – Scottish Welfare Fund, Maximise Your Income, Hardship Payment and Challenging a Decision.</a:t>
            </a:r>
          </a:p>
          <a:p>
            <a:r>
              <a:rPr lang="en-GB" baseline="0" dirty="0"/>
              <a:t>Again under each of the steps here there is a further symbol for Where can I get help and if we choose 1. Scottish Welfare Fund we can see there is – A, B, C</a:t>
            </a:r>
            <a:endParaRPr lang="en-GB" dirty="0"/>
          </a:p>
          <a:p>
            <a:endParaRPr lang="en-GB" dirty="0"/>
          </a:p>
        </p:txBody>
      </p:sp>
      <p:sp>
        <p:nvSpPr>
          <p:cNvPr id="4" name="Slide Number Placeholder 3"/>
          <p:cNvSpPr>
            <a:spLocks noGrp="1"/>
          </p:cNvSpPr>
          <p:nvPr>
            <p:ph type="sldNum" sz="quarter" idx="10"/>
          </p:nvPr>
        </p:nvSpPr>
        <p:spPr/>
        <p:txBody>
          <a:bodyPr/>
          <a:lstStyle/>
          <a:p>
            <a:fld id="{FB7C2A6E-4EE6-485F-9FBD-5A72D0AA535F}" type="slidenum">
              <a:rPr lang="en-GB" smtClean="0"/>
              <a:t>11</a:t>
            </a:fld>
            <a:endParaRPr lang="en-GB"/>
          </a:p>
        </p:txBody>
      </p:sp>
    </p:spTree>
    <p:extLst>
      <p:ext uri="{BB962C8B-B14F-4D97-AF65-F5344CB8AC3E}">
        <p14:creationId xmlns:p14="http://schemas.microsoft.com/office/powerpoint/2010/main" val="3796163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Step 3 – the options</a:t>
            </a:r>
            <a:r>
              <a:rPr lang="en-GB" baseline="0" dirty="0"/>
              <a:t> were A, B, C – so we can see here that this give us the Welfare Team at Highland Council, CAB and Scottish Welfare Fund.</a:t>
            </a:r>
          </a:p>
          <a:p>
            <a:r>
              <a:rPr lang="en-GB" baseline="0" dirty="0"/>
              <a:t>Each has a phone number as well as a website so if you were in a position to help them make the call or access the website this might mean they are more likely to seek help there and then. </a:t>
            </a:r>
          </a:p>
          <a:p>
            <a:r>
              <a:rPr lang="en-GB" baseline="0" dirty="0"/>
              <a:t>This might be especially true for someone who is in crisis – they might be scared, lacking confidence, not wanting to seek help alone, feeling overwhelmed and not able to make decisions etc. </a:t>
            </a:r>
          </a:p>
          <a:p>
            <a:r>
              <a:rPr lang="en-GB" baseline="0" dirty="0"/>
              <a:t>There are some additional sources of support listed on the back of the leaflet which might also be useful </a:t>
            </a:r>
            <a:endParaRPr lang="en-GB" dirty="0"/>
          </a:p>
          <a:p>
            <a:endParaRPr lang="en-GB" dirty="0"/>
          </a:p>
        </p:txBody>
      </p:sp>
      <p:sp>
        <p:nvSpPr>
          <p:cNvPr id="4" name="Slide Number Placeholder 3"/>
          <p:cNvSpPr>
            <a:spLocks noGrp="1"/>
          </p:cNvSpPr>
          <p:nvPr>
            <p:ph type="sldNum" sz="quarter" idx="10"/>
          </p:nvPr>
        </p:nvSpPr>
        <p:spPr/>
        <p:txBody>
          <a:bodyPr/>
          <a:lstStyle/>
          <a:p>
            <a:fld id="{FB7C2A6E-4EE6-485F-9FBD-5A72D0AA535F}" type="slidenum">
              <a:rPr lang="en-GB" smtClean="0"/>
              <a:t>12</a:t>
            </a:fld>
            <a:endParaRPr lang="en-GB"/>
          </a:p>
        </p:txBody>
      </p:sp>
    </p:spTree>
    <p:extLst>
      <p:ext uri="{BB962C8B-B14F-4D97-AF65-F5344CB8AC3E}">
        <p14:creationId xmlns:p14="http://schemas.microsoft.com/office/powerpoint/2010/main" val="3987476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essentially the leaflet</a:t>
            </a:r>
            <a:r>
              <a:rPr lang="en-GB" baseline="0" dirty="0"/>
              <a:t> in a ‘single-sided’ format so that you can use to easily access the same info as in the leaflet. </a:t>
            </a:r>
          </a:p>
          <a:p>
            <a:r>
              <a:rPr lang="en-GB" baseline="0" dirty="0"/>
              <a:t>Copies of this can be emailed to course participants </a:t>
            </a:r>
            <a:endParaRPr lang="en-GB" dirty="0"/>
          </a:p>
          <a:p>
            <a:endParaRPr lang="en-GB" dirty="0"/>
          </a:p>
        </p:txBody>
      </p:sp>
      <p:sp>
        <p:nvSpPr>
          <p:cNvPr id="4" name="Slide Number Placeholder 3"/>
          <p:cNvSpPr>
            <a:spLocks noGrp="1"/>
          </p:cNvSpPr>
          <p:nvPr>
            <p:ph type="sldNum" sz="quarter" idx="10"/>
          </p:nvPr>
        </p:nvSpPr>
        <p:spPr/>
        <p:txBody>
          <a:bodyPr/>
          <a:lstStyle/>
          <a:p>
            <a:fld id="{FB7C2A6E-4EE6-485F-9FBD-5A72D0AA535F}" type="slidenum">
              <a:rPr lang="en-GB" smtClean="0"/>
              <a:t>13</a:t>
            </a:fld>
            <a:endParaRPr lang="en-GB"/>
          </a:p>
        </p:txBody>
      </p:sp>
    </p:spTree>
    <p:extLst>
      <p:ext uri="{BB962C8B-B14F-4D97-AF65-F5344CB8AC3E}">
        <p14:creationId xmlns:p14="http://schemas.microsoft.com/office/powerpoint/2010/main" val="3329058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foodaidnetwork.org.uk/cash-first-leaflet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foodaidnetwork.org.uk/cash-first-leaflet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84A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629922" y="734316"/>
            <a:ext cx="8961129" cy="8961129"/>
          </a:xfrm>
          <a:prstGeom prst="rect">
            <a:avLst/>
          </a:prstGeom>
        </p:spPr>
      </p:pic>
      <p:grpSp>
        <p:nvGrpSpPr>
          <p:cNvPr id="7" name="Group 7"/>
          <p:cNvGrpSpPr/>
          <p:nvPr/>
        </p:nvGrpSpPr>
        <p:grpSpPr>
          <a:xfrm rot="2206525">
            <a:off x="-10851289" y="-7572574"/>
            <a:ext cx="17202549" cy="17202549"/>
            <a:chOff x="0" y="0"/>
            <a:chExt cx="1913890" cy="1913890"/>
          </a:xfrm>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txBody>
            <a:bodyPr/>
            <a:lstStyle/>
            <a:p>
              <a:endParaRPr lang="en-GB"/>
            </a:p>
          </p:txBody>
        </p:sp>
      </p:grpSp>
      <p:grpSp>
        <p:nvGrpSpPr>
          <p:cNvPr id="9" name="Group 9"/>
          <p:cNvGrpSpPr/>
          <p:nvPr/>
        </p:nvGrpSpPr>
        <p:grpSpPr>
          <a:xfrm rot="2206525">
            <a:off x="-12010284" y="-7572574"/>
            <a:ext cx="17202549" cy="17202549"/>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txBody>
            <a:bodyPr/>
            <a:lstStyle/>
            <a:p>
              <a:endParaRPr lang="en-GB"/>
            </a:p>
          </p:txBody>
        </p:sp>
      </p:grpSp>
      <p:grpSp>
        <p:nvGrpSpPr>
          <p:cNvPr id="11" name="Group 11"/>
          <p:cNvGrpSpPr/>
          <p:nvPr/>
        </p:nvGrpSpPr>
        <p:grpSpPr>
          <a:xfrm rot="2206525">
            <a:off x="-9456533" y="-6221400"/>
            <a:ext cx="14016100" cy="14016100"/>
            <a:chOff x="0" y="0"/>
            <a:chExt cx="1913890" cy="1913890"/>
          </a:xfrm>
        </p:grpSpPr>
        <p:sp>
          <p:nvSpPr>
            <p:cNvPr id="12" name="Freeform 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GB"/>
            </a:p>
          </p:txBody>
        </p:sp>
      </p:grpSp>
      <p:grpSp>
        <p:nvGrpSpPr>
          <p:cNvPr id="13" name="Group 13"/>
          <p:cNvGrpSpPr/>
          <p:nvPr/>
        </p:nvGrpSpPr>
        <p:grpSpPr>
          <a:xfrm rot="2206525">
            <a:off x="-10236085" y="-6827166"/>
            <a:ext cx="14016100" cy="14016100"/>
            <a:chOff x="0" y="0"/>
            <a:chExt cx="1913890" cy="1913890"/>
          </a:xfrm>
        </p:grpSpPr>
        <p:sp>
          <p:nvSpPr>
            <p:cNvPr id="14" name="Freeform 1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sp>
        <p:nvSpPr>
          <p:cNvPr id="15" name="TextBox 14"/>
          <p:cNvSpPr txBox="1"/>
          <p:nvPr/>
        </p:nvSpPr>
        <p:spPr>
          <a:xfrm>
            <a:off x="9448800" y="2095500"/>
            <a:ext cx="7543800" cy="4801314"/>
          </a:xfrm>
          <a:prstGeom prst="rect">
            <a:avLst/>
          </a:prstGeom>
          <a:noFill/>
        </p:spPr>
        <p:txBody>
          <a:bodyPr wrap="square" rtlCol="0">
            <a:spAutoFit/>
          </a:bodyPr>
          <a:lstStyle/>
          <a:p>
            <a:pPr algn="ctr"/>
            <a:r>
              <a:rPr lang="en-GB" sz="8000" b="1" dirty="0">
                <a:solidFill>
                  <a:srgbClr val="3D558B"/>
                </a:solidFill>
                <a:latin typeface="Arial" pitchFamily="34" charset="0"/>
                <a:cs typeface="Arial" pitchFamily="34" charset="0"/>
              </a:rPr>
              <a:t>Money Counts:</a:t>
            </a:r>
          </a:p>
          <a:p>
            <a:pPr algn="ctr"/>
            <a:r>
              <a:rPr lang="en-GB" sz="3200" b="1" dirty="0">
                <a:solidFill>
                  <a:srgbClr val="3D558B"/>
                </a:solidFill>
                <a:latin typeface="Arial" pitchFamily="34" charset="0"/>
                <a:cs typeface="Arial" pitchFamily="34" charset="0"/>
              </a:rPr>
              <a:t>Training using the Worrying About Money? leaflet.</a:t>
            </a:r>
          </a:p>
          <a:p>
            <a:pPr algn="ctr"/>
            <a:endParaRPr lang="en-GB" sz="3200" b="1" dirty="0">
              <a:solidFill>
                <a:srgbClr val="3D558B"/>
              </a:solidFill>
              <a:latin typeface="Arial" pitchFamily="34" charset="0"/>
              <a:cs typeface="Arial" pitchFamily="34" charset="0"/>
            </a:endParaRPr>
          </a:p>
          <a:p>
            <a:pPr algn="ctr"/>
            <a:endParaRPr lang="en-GB" sz="1200" b="1" dirty="0">
              <a:solidFill>
                <a:srgbClr val="3D558B"/>
              </a:solidFill>
              <a:latin typeface="Arial" pitchFamily="34" charset="0"/>
              <a:cs typeface="Arial" pitchFamily="34" charset="0"/>
            </a:endParaRPr>
          </a:p>
          <a:p>
            <a:pPr algn="ctr"/>
            <a:r>
              <a:rPr lang="en-GB" sz="7200" b="1" dirty="0">
                <a:solidFill>
                  <a:srgbClr val="F35757"/>
                </a:solidFill>
                <a:latin typeface="Arial" pitchFamily="34" charset="0"/>
                <a:cs typeface="Arial" pitchFamily="34" charset="0"/>
              </a:rPr>
              <a:t>WELCOME</a:t>
            </a:r>
          </a:p>
          <a:p>
            <a:pPr algn="ctr"/>
            <a:endParaRPr lang="en-GB" sz="3200" b="1" dirty="0">
              <a:solidFill>
                <a:srgbClr val="F35757"/>
              </a:solidFill>
              <a:latin typeface="Arial" pitchFamily="34" charset="0"/>
              <a:cs typeface="Arial" pitchFamily="34" charset="0"/>
            </a:endParaRPr>
          </a:p>
          <a:p>
            <a:pPr algn="ctr"/>
            <a:r>
              <a:rPr lang="en-GB" sz="1400" b="1" i="1" dirty="0">
                <a:solidFill>
                  <a:srgbClr val="3D558B"/>
                </a:solidFill>
                <a:latin typeface="Arial" panose="020B0604020202020204" pitchFamily="34" charset="0"/>
                <a:cs typeface="Arial" pitchFamily="34" charset="0"/>
              </a:rPr>
              <a:t>* </a:t>
            </a:r>
            <a:r>
              <a:rPr lang="en-GB" sz="1400" i="1" dirty="0">
                <a:solidFill>
                  <a:srgbClr val="3D558B"/>
                </a:solidFill>
                <a:latin typeface="Arial" panose="020B0604020202020204" pitchFamily="34" charset="0"/>
                <a:cs typeface="Arial" panose="020B0604020202020204" pitchFamily="34" charset="0"/>
              </a:rPr>
              <a:t>Based on an original resource developed by the Highland Money Counts Partnership</a:t>
            </a:r>
            <a:endParaRPr lang="en-GB" sz="1400" b="1" i="1" dirty="0">
              <a:solidFill>
                <a:srgbClr val="3D558B"/>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8"/>
          <p:cNvGrpSpPr/>
          <p:nvPr/>
        </p:nvGrpSpPr>
        <p:grpSpPr>
          <a:xfrm>
            <a:off x="914400" y="-2628900"/>
            <a:ext cx="17907000" cy="14016101"/>
            <a:chOff x="0" y="0"/>
            <a:chExt cx="1913890" cy="1913890"/>
          </a:xfrm>
        </p:grpSpPr>
        <p:sp>
          <p:nvSpPr>
            <p:cNvPr id="20"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txBody>
            <a:bodyPr/>
            <a:lstStyle/>
            <a:p>
              <a:endParaRPr lang="en-GB"/>
            </a:p>
          </p:txBody>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txBody>
            <a:bodyPr/>
            <a:lstStyle/>
            <a:p>
              <a:endParaRPr lang="en-GB"/>
            </a:p>
          </p:txBody>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GB"/>
            </a:p>
          </p:txBody>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txBody>
            <a:bodyPr/>
            <a:lstStyle/>
            <a:p>
              <a:endParaRPr lang="en-GB"/>
            </a:p>
          </p:txBody>
        </p:sp>
      </p:grpSp>
      <p:sp>
        <p:nvSpPr>
          <p:cNvPr id="27" name="Rectangle 26"/>
          <p:cNvSpPr/>
          <p:nvPr/>
        </p:nvSpPr>
        <p:spPr>
          <a:xfrm>
            <a:off x="13944600" y="2881343"/>
            <a:ext cx="3429000" cy="2308324"/>
          </a:xfrm>
          <a:prstGeom prst="rect">
            <a:avLst/>
          </a:prstGeom>
        </p:spPr>
        <p:txBody>
          <a:bodyPr wrap="square">
            <a:spAutoFit/>
          </a:bodyPr>
          <a:lstStyle/>
          <a:p>
            <a:pPr algn="ctr"/>
            <a:r>
              <a:rPr lang="en-GB" sz="4800" b="1" dirty="0">
                <a:solidFill>
                  <a:srgbClr val="3D558B"/>
                </a:solidFill>
                <a:latin typeface="Arial" pitchFamily="34" charset="0"/>
                <a:cs typeface="Arial" pitchFamily="34" charset="0"/>
              </a:rPr>
              <a:t>Cash First Referral Leaflet</a:t>
            </a:r>
          </a:p>
        </p:txBody>
      </p:sp>
      <p:pic>
        <p:nvPicPr>
          <p:cNvPr id="13" name="Picture 12">
            <a:extLst>
              <a:ext uri="{FF2B5EF4-FFF2-40B4-BE49-F238E27FC236}">
                <a16:creationId xmlns:a16="http://schemas.microsoft.com/office/drawing/2014/main" id="{5E3FE24A-4B17-4136-9BAE-B2DFE065361B}"/>
              </a:ext>
            </a:extLst>
          </p:cNvPr>
          <p:cNvPicPr>
            <a:picLocks noChangeAspect="1"/>
          </p:cNvPicPr>
          <p:nvPr/>
        </p:nvPicPr>
        <p:blipFill>
          <a:blip r:embed="rId3"/>
          <a:stretch>
            <a:fillRect/>
          </a:stretch>
        </p:blipFill>
        <p:spPr>
          <a:xfrm>
            <a:off x="6604909" y="806734"/>
            <a:ext cx="3788637" cy="8765865"/>
          </a:xfrm>
          <a:prstGeom prst="rect">
            <a:avLst/>
          </a:prstGeom>
        </p:spPr>
      </p:pic>
    </p:spTree>
    <p:extLst>
      <p:ext uri="{BB962C8B-B14F-4D97-AF65-F5344CB8AC3E}">
        <p14:creationId xmlns:p14="http://schemas.microsoft.com/office/powerpoint/2010/main" val="1976034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8"/>
          <p:cNvGrpSpPr/>
          <p:nvPr/>
        </p:nvGrpSpPr>
        <p:grpSpPr>
          <a:xfrm>
            <a:off x="914400" y="-2628900"/>
            <a:ext cx="17907000" cy="14016101"/>
            <a:chOff x="0" y="0"/>
            <a:chExt cx="1913890" cy="1913890"/>
          </a:xfrm>
        </p:grpSpPr>
        <p:sp>
          <p:nvSpPr>
            <p:cNvPr id="20"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txBody>
            <a:bodyPr/>
            <a:lstStyle/>
            <a:p>
              <a:endParaRPr lang="en-GB"/>
            </a:p>
          </p:txBody>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txBody>
            <a:bodyPr/>
            <a:lstStyle/>
            <a:p>
              <a:endParaRPr lang="en-GB"/>
            </a:p>
          </p:txBody>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GB"/>
            </a:p>
          </p:txBody>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txBody>
            <a:bodyPr/>
            <a:lstStyle/>
            <a:p>
              <a:endParaRPr lang="en-GB"/>
            </a:p>
          </p:txBody>
        </p:sp>
      </p:grpSp>
      <p:sp>
        <p:nvSpPr>
          <p:cNvPr id="27" name="Rectangle 26"/>
          <p:cNvSpPr/>
          <p:nvPr/>
        </p:nvSpPr>
        <p:spPr>
          <a:xfrm>
            <a:off x="13944600" y="2881343"/>
            <a:ext cx="3429000" cy="2308324"/>
          </a:xfrm>
          <a:prstGeom prst="rect">
            <a:avLst/>
          </a:prstGeom>
        </p:spPr>
        <p:txBody>
          <a:bodyPr wrap="square">
            <a:spAutoFit/>
          </a:bodyPr>
          <a:lstStyle/>
          <a:p>
            <a:pPr algn="ctr"/>
            <a:r>
              <a:rPr lang="en-GB" sz="4800" b="1" dirty="0">
                <a:solidFill>
                  <a:srgbClr val="3D558B"/>
                </a:solidFill>
                <a:latin typeface="Arial" pitchFamily="34" charset="0"/>
                <a:cs typeface="Arial" pitchFamily="34" charset="0"/>
              </a:rPr>
              <a:t>Cash First Referral Leaflet</a:t>
            </a:r>
          </a:p>
        </p:txBody>
      </p:sp>
      <p:pic>
        <p:nvPicPr>
          <p:cNvPr id="14" name="Picture 13">
            <a:extLst>
              <a:ext uri="{FF2B5EF4-FFF2-40B4-BE49-F238E27FC236}">
                <a16:creationId xmlns:a16="http://schemas.microsoft.com/office/drawing/2014/main" id="{BE81E140-8FAB-48A7-9841-6CF56DAEC468}"/>
              </a:ext>
            </a:extLst>
          </p:cNvPr>
          <p:cNvPicPr>
            <a:picLocks noChangeAspect="1"/>
          </p:cNvPicPr>
          <p:nvPr/>
        </p:nvPicPr>
        <p:blipFill>
          <a:blip r:embed="rId3"/>
          <a:stretch>
            <a:fillRect/>
          </a:stretch>
        </p:blipFill>
        <p:spPr>
          <a:xfrm>
            <a:off x="931195" y="821206"/>
            <a:ext cx="12893498" cy="8824447"/>
          </a:xfrm>
          <a:prstGeom prst="rect">
            <a:avLst/>
          </a:prstGeom>
        </p:spPr>
      </p:pic>
    </p:spTree>
    <p:extLst>
      <p:ext uri="{BB962C8B-B14F-4D97-AF65-F5344CB8AC3E}">
        <p14:creationId xmlns:p14="http://schemas.microsoft.com/office/powerpoint/2010/main" val="1661590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8"/>
          <p:cNvGrpSpPr/>
          <p:nvPr/>
        </p:nvGrpSpPr>
        <p:grpSpPr>
          <a:xfrm>
            <a:off x="914400" y="-2628900"/>
            <a:ext cx="17907000" cy="14016101"/>
            <a:chOff x="0" y="0"/>
            <a:chExt cx="1913890" cy="1913890"/>
          </a:xfrm>
        </p:grpSpPr>
        <p:sp>
          <p:nvSpPr>
            <p:cNvPr id="20"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txBody>
            <a:bodyPr/>
            <a:lstStyle/>
            <a:p>
              <a:endParaRPr lang="en-GB"/>
            </a:p>
          </p:txBody>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txBody>
            <a:bodyPr/>
            <a:lstStyle/>
            <a:p>
              <a:endParaRPr lang="en-GB"/>
            </a:p>
          </p:txBody>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GB"/>
            </a:p>
          </p:txBody>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txBody>
            <a:bodyPr/>
            <a:lstStyle/>
            <a:p>
              <a:endParaRPr lang="en-GB"/>
            </a:p>
          </p:txBody>
        </p:sp>
      </p:grpSp>
      <p:sp>
        <p:nvSpPr>
          <p:cNvPr id="27" name="Rectangle 26"/>
          <p:cNvSpPr/>
          <p:nvPr/>
        </p:nvSpPr>
        <p:spPr>
          <a:xfrm>
            <a:off x="13643767" y="2871227"/>
            <a:ext cx="3429000" cy="2308324"/>
          </a:xfrm>
          <a:prstGeom prst="rect">
            <a:avLst/>
          </a:prstGeom>
        </p:spPr>
        <p:txBody>
          <a:bodyPr wrap="square">
            <a:spAutoFit/>
          </a:bodyPr>
          <a:lstStyle/>
          <a:p>
            <a:pPr algn="ctr"/>
            <a:r>
              <a:rPr lang="en-GB" sz="4800" b="1" dirty="0">
                <a:solidFill>
                  <a:srgbClr val="3D558B"/>
                </a:solidFill>
                <a:latin typeface="Arial" pitchFamily="34" charset="0"/>
                <a:cs typeface="Arial" pitchFamily="34" charset="0"/>
              </a:rPr>
              <a:t>Cash First Referral Leaflet</a:t>
            </a:r>
          </a:p>
        </p:txBody>
      </p:sp>
      <p:pic>
        <p:nvPicPr>
          <p:cNvPr id="14" name="Picture 13">
            <a:extLst>
              <a:ext uri="{FF2B5EF4-FFF2-40B4-BE49-F238E27FC236}">
                <a16:creationId xmlns:a16="http://schemas.microsoft.com/office/drawing/2014/main" id="{24875514-E509-46B4-95EA-7239AD500798}"/>
              </a:ext>
            </a:extLst>
          </p:cNvPr>
          <p:cNvPicPr>
            <a:picLocks noChangeAspect="1"/>
          </p:cNvPicPr>
          <p:nvPr/>
        </p:nvPicPr>
        <p:blipFill>
          <a:blip r:embed="rId3"/>
          <a:stretch>
            <a:fillRect/>
          </a:stretch>
        </p:blipFill>
        <p:spPr>
          <a:xfrm>
            <a:off x="2479824" y="604878"/>
            <a:ext cx="8561058" cy="9077239"/>
          </a:xfrm>
          <a:prstGeom prst="rect">
            <a:avLst/>
          </a:prstGeom>
        </p:spPr>
      </p:pic>
    </p:spTree>
    <p:extLst>
      <p:ext uri="{BB962C8B-B14F-4D97-AF65-F5344CB8AC3E}">
        <p14:creationId xmlns:p14="http://schemas.microsoft.com/office/powerpoint/2010/main" val="1309820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8"/>
          <p:cNvGrpSpPr/>
          <p:nvPr/>
        </p:nvGrpSpPr>
        <p:grpSpPr>
          <a:xfrm>
            <a:off x="914400" y="-2628900"/>
            <a:ext cx="17907000" cy="14016101"/>
            <a:chOff x="0" y="0"/>
            <a:chExt cx="1913890" cy="1913890"/>
          </a:xfrm>
        </p:grpSpPr>
        <p:sp>
          <p:nvSpPr>
            <p:cNvPr id="20"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txBody>
            <a:bodyPr/>
            <a:lstStyle/>
            <a:p>
              <a:endParaRPr lang="en-GB"/>
            </a:p>
          </p:txBody>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txBody>
            <a:bodyPr/>
            <a:lstStyle/>
            <a:p>
              <a:endParaRPr lang="en-GB"/>
            </a:p>
          </p:txBody>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GB"/>
            </a:p>
          </p:txBody>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txBody>
            <a:bodyPr/>
            <a:lstStyle/>
            <a:p>
              <a:endParaRPr lang="en-GB"/>
            </a:p>
          </p:txBody>
        </p:sp>
      </p:grpSp>
      <p:pic>
        <p:nvPicPr>
          <p:cNvPr id="13" name="Picture 12" descr="Text&#10;&#10;Description automatically generated">
            <a:extLst>
              <a:ext uri="{FF2B5EF4-FFF2-40B4-BE49-F238E27FC236}">
                <a16:creationId xmlns:a16="http://schemas.microsoft.com/office/drawing/2014/main" id="{8E6EC22D-4447-F148-98F0-7A17315BEE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850" y="628650"/>
            <a:ext cx="12814300" cy="9029700"/>
          </a:xfrm>
          <a:prstGeom prst="rect">
            <a:avLst/>
          </a:prstGeom>
        </p:spPr>
      </p:pic>
    </p:spTree>
    <p:extLst>
      <p:ext uri="{BB962C8B-B14F-4D97-AF65-F5344CB8AC3E}">
        <p14:creationId xmlns:p14="http://schemas.microsoft.com/office/powerpoint/2010/main" val="1903874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8"/>
          <p:cNvGrpSpPr/>
          <p:nvPr/>
        </p:nvGrpSpPr>
        <p:grpSpPr>
          <a:xfrm>
            <a:off x="914400" y="-2628900"/>
            <a:ext cx="17907000" cy="14016101"/>
            <a:chOff x="0" y="0"/>
            <a:chExt cx="1913890" cy="1913890"/>
          </a:xfrm>
        </p:grpSpPr>
        <p:sp>
          <p:nvSpPr>
            <p:cNvPr id="16"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txBody>
            <a:bodyPr/>
            <a:lstStyle/>
            <a:p>
              <a:endParaRPr lang="en-GB"/>
            </a:p>
          </p:txBody>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txBody>
            <a:bodyPr/>
            <a:lstStyle/>
            <a:p>
              <a:endParaRPr lang="en-GB"/>
            </a:p>
          </p:txBody>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GB"/>
            </a:p>
          </p:txBody>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txBody>
            <a:bodyPr/>
            <a:lstStyle/>
            <a:p>
              <a:endParaRPr lang="en-GB"/>
            </a:p>
          </p:txBody>
        </p:sp>
      </p:grpSp>
      <p:sp>
        <p:nvSpPr>
          <p:cNvPr id="17" name="TextBox 16"/>
          <p:cNvSpPr txBox="1"/>
          <p:nvPr/>
        </p:nvSpPr>
        <p:spPr>
          <a:xfrm>
            <a:off x="381000" y="723900"/>
            <a:ext cx="17449800" cy="3416320"/>
          </a:xfrm>
          <a:prstGeom prst="rect">
            <a:avLst/>
          </a:prstGeom>
          <a:noFill/>
        </p:spPr>
        <p:txBody>
          <a:bodyPr wrap="square" rtlCol="0">
            <a:spAutoFit/>
          </a:bodyPr>
          <a:lstStyle/>
          <a:p>
            <a:pPr algn="ctr"/>
            <a:r>
              <a:rPr lang="en-GB" sz="7200" dirty="0">
                <a:solidFill>
                  <a:srgbClr val="3D558B"/>
                </a:solidFill>
                <a:latin typeface="Arial" panose="020B0604020202020204" pitchFamily="34" charset="0"/>
                <a:cs typeface="Arial" panose="020B0604020202020204" pitchFamily="34" charset="0"/>
              </a:rPr>
              <a:t>How to access the </a:t>
            </a:r>
          </a:p>
          <a:p>
            <a:pPr algn="ctr"/>
            <a:r>
              <a:rPr lang="en-GB" sz="7200" dirty="0">
                <a:solidFill>
                  <a:srgbClr val="3D558B"/>
                </a:solidFill>
                <a:latin typeface="Arial" panose="020B0604020202020204" pitchFamily="34" charset="0"/>
                <a:cs typeface="Arial" panose="020B0604020202020204" pitchFamily="34" charset="0"/>
              </a:rPr>
              <a:t>‘Highland: Worrying About Money?’ leaflets?</a:t>
            </a:r>
          </a:p>
        </p:txBody>
      </p:sp>
      <p:sp>
        <p:nvSpPr>
          <p:cNvPr id="18" name="TextBox 17"/>
          <p:cNvSpPr txBox="1"/>
          <p:nvPr/>
        </p:nvSpPr>
        <p:spPr>
          <a:xfrm>
            <a:off x="571500" y="3681330"/>
            <a:ext cx="17145000" cy="4124206"/>
          </a:xfrm>
          <a:prstGeom prst="rect">
            <a:avLst/>
          </a:prstGeom>
          <a:noFill/>
        </p:spPr>
        <p:txBody>
          <a:bodyPr wrap="square" rtlCol="0">
            <a:spAutoFit/>
          </a:bodyPr>
          <a:lstStyle/>
          <a:p>
            <a:pPr algn="ctr"/>
            <a:endParaRPr lang="en-GB" sz="5000" dirty="0">
              <a:latin typeface="Arial" panose="020B0604020202020204" pitchFamily="34" charset="0"/>
              <a:cs typeface="Arial" panose="020B0604020202020204" pitchFamily="34" charset="0"/>
              <a:hlinkClick r:id="rId2"/>
            </a:endParaRPr>
          </a:p>
          <a:p>
            <a:pPr algn="ctr"/>
            <a:r>
              <a:rPr lang="en-GB" sz="5000" dirty="0">
                <a:latin typeface="Arial" panose="020B0604020202020204" pitchFamily="34" charset="0"/>
                <a:cs typeface="Arial" panose="020B0604020202020204" pitchFamily="34" charset="0"/>
                <a:hlinkClick r:id="rId2"/>
              </a:rPr>
              <a:t>https://www.foodaidnetwork.org.uk/cash-first-leaflets</a:t>
            </a:r>
            <a:endParaRPr lang="en-GB" sz="5000" dirty="0">
              <a:latin typeface="Arial" panose="020B0604020202020204" pitchFamily="34" charset="0"/>
              <a:cs typeface="Arial" panose="020B0604020202020204" pitchFamily="34" charset="0"/>
            </a:endParaRPr>
          </a:p>
          <a:p>
            <a:pPr algn="ctr"/>
            <a:endParaRPr lang="en-GB" sz="5400" b="1" dirty="0"/>
          </a:p>
          <a:p>
            <a:pPr algn="ctr"/>
            <a:r>
              <a:rPr lang="en-GB" sz="5400" b="1" dirty="0">
                <a:solidFill>
                  <a:srgbClr val="3D558B"/>
                </a:solidFill>
              </a:rPr>
              <a:t>or contact Maria Marshall or Sabine Goodwin at </a:t>
            </a:r>
            <a:r>
              <a:rPr lang="en-GB" sz="5400" b="1" dirty="0" err="1">
                <a:solidFill>
                  <a:srgbClr val="3D558B"/>
                </a:solidFill>
              </a:rPr>
              <a:t>admin@foodaidnetwork.org.uk</a:t>
            </a:r>
            <a:endParaRPr lang="en-GB" sz="5400" b="1" dirty="0">
              <a:solidFill>
                <a:srgbClr val="3D558B"/>
              </a:solidFill>
            </a:endParaRPr>
          </a:p>
        </p:txBody>
      </p:sp>
    </p:spTree>
    <p:extLst>
      <p:ext uri="{BB962C8B-B14F-4D97-AF65-F5344CB8AC3E}">
        <p14:creationId xmlns:p14="http://schemas.microsoft.com/office/powerpoint/2010/main" val="3984976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8"/>
          <p:cNvGrpSpPr/>
          <p:nvPr/>
        </p:nvGrpSpPr>
        <p:grpSpPr>
          <a:xfrm>
            <a:off x="914400" y="-2628900"/>
            <a:ext cx="17907000" cy="14016101"/>
            <a:chOff x="0" y="0"/>
            <a:chExt cx="1913890" cy="1913890"/>
          </a:xfrm>
        </p:grpSpPr>
        <p:sp>
          <p:nvSpPr>
            <p:cNvPr id="20"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txBody>
            <a:bodyPr/>
            <a:lstStyle/>
            <a:p>
              <a:endParaRPr lang="en-GB"/>
            </a:p>
          </p:txBody>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txBody>
            <a:bodyPr/>
            <a:lstStyle/>
            <a:p>
              <a:endParaRPr lang="en-GB"/>
            </a:p>
          </p:txBody>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GB"/>
            </a:p>
          </p:txBody>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txBody>
            <a:bodyPr/>
            <a:lstStyle/>
            <a:p>
              <a:endParaRPr lang="en-GB"/>
            </a:p>
          </p:txBody>
        </p:sp>
      </p:grpSp>
      <p:sp>
        <p:nvSpPr>
          <p:cNvPr id="17" name="TextBox 16"/>
          <p:cNvSpPr txBox="1"/>
          <p:nvPr/>
        </p:nvSpPr>
        <p:spPr>
          <a:xfrm>
            <a:off x="419100" y="723900"/>
            <a:ext cx="17449800" cy="1323439"/>
          </a:xfrm>
          <a:prstGeom prst="rect">
            <a:avLst/>
          </a:prstGeom>
          <a:noFill/>
        </p:spPr>
        <p:txBody>
          <a:bodyPr wrap="square" rtlCol="0">
            <a:spAutoFit/>
          </a:bodyPr>
          <a:lstStyle/>
          <a:p>
            <a:pPr algn="ctr"/>
            <a:r>
              <a:rPr lang="en-GB" sz="8000" b="1" dirty="0">
                <a:solidFill>
                  <a:srgbClr val="3D558B"/>
                </a:solidFill>
                <a:latin typeface="Arial" pitchFamily="34" charset="0"/>
                <a:cs typeface="Arial" pitchFamily="34" charset="0"/>
              </a:rPr>
              <a:t>How might you use the leaflet? </a:t>
            </a:r>
          </a:p>
        </p:txBody>
      </p:sp>
      <p:pic>
        <p:nvPicPr>
          <p:cNvPr id="1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9119" y="2950199"/>
            <a:ext cx="7634581" cy="5682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18">
            <a:extLst>
              <a:ext uri="{FF2B5EF4-FFF2-40B4-BE49-F238E27FC236}">
                <a16:creationId xmlns:a16="http://schemas.microsoft.com/office/drawing/2014/main" id="{D4B0965E-9BDA-43EE-8E74-98787B761756}"/>
              </a:ext>
            </a:extLst>
          </p:cNvPr>
          <p:cNvPicPr>
            <a:picLocks noChangeAspect="1"/>
          </p:cNvPicPr>
          <p:nvPr/>
        </p:nvPicPr>
        <p:blipFill>
          <a:blip r:embed="rId4"/>
          <a:stretch>
            <a:fillRect/>
          </a:stretch>
        </p:blipFill>
        <p:spPr>
          <a:xfrm>
            <a:off x="2163196" y="2513971"/>
            <a:ext cx="2887474" cy="6680823"/>
          </a:xfrm>
          <a:prstGeom prst="rect">
            <a:avLst/>
          </a:prstGeom>
        </p:spPr>
      </p:pic>
    </p:spTree>
    <p:extLst>
      <p:ext uri="{BB962C8B-B14F-4D97-AF65-F5344CB8AC3E}">
        <p14:creationId xmlns:p14="http://schemas.microsoft.com/office/powerpoint/2010/main" val="889890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8"/>
          <p:cNvGrpSpPr/>
          <p:nvPr/>
        </p:nvGrpSpPr>
        <p:grpSpPr>
          <a:xfrm>
            <a:off x="914400" y="-2628900"/>
            <a:ext cx="17907000" cy="14016101"/>
            <a:chOff x="0" y="0"/>
            <a:chExt cx="1913890" cy="1913890"/>
          </a:xfrm>
        </p:grpSpPr>
        <p:sp>
          <p:nvSpPr>
            <p:cNvPr id="20"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txBody>
            <a:bodyPr/>
            <a:lstStyle/>
            <a:p>
              <a:endParaRPr lang="en-GB"/>
            </a:p>
          </p:txBody>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txBody>
            <a:bodyPr/>
            <a:lstStyle/>
            <a:p>
              <a:endParaRPr lang="en-GB"/>
            </a:p>
          </p:txBody>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GB"/>
            </a:p>
          </p:txBody>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txBody>
            <a:bodyPr/>
            <a:lstStyle/>
            <a:p>
              <a:endParaRPr lang="en-GB"/>
            </a:p>
          </p:txBody>
        </p:sp>
      </p:grpSp>
      <p:sp>
        <p:nvSpPr>
          <p:cNvPr id="17" name="TextBox 16"/>
          <p:cNvSpPr txBox="1"/>
          <p:nvPr/>
        </p:nvSpPr>
        <p:spPr>
          <a:xfrm>
            <a:off x="381000" y="723900"/>
            <a:ext cx="17449800" cy="1323439"/>
          </a:xfrm>
          <a:prstGeom prst="rect">
            <a:avLst/>
          </a:prstGeom>
          <a:noFill/>
        </p:spPr>
        <p:txBody>
          <a:bodyPr wrap="square" rtlCol="0">
            <a:spAutoFit/>
          </a:bodyPr>
          <a:lstStyle/>
          <a:p>
            <a:pPr algn="ctr"/>
            <a:r>
              <a:rPr lang="en-GB" sz="8000" b="1" dirty="0">
                <a:solidFill>
                  <a:srgbClr val="3D558B"/>
                </a:solidFill>
                <a:latin typeface="Arial" panose="020B0604020202020204" pitchFamily="34" charset="0"/>
                <a:cs typeface="Arial" panose="020B0604020202020204" pitchFamily="34" charset="0"/>
              </a:rPr>
              <a:t>Framing the Question..</a:t>
            </a:r>
            <a:r>
              <a:rPr lang="en-GB" sz="8000" dirty="0">
                <a:solidFill>
                  <a:srgbClr val="3D558B"/>
                </a:solidFill>
                <a:latin typeface="Arial" panose="020B0604020202020204" pitchFamily="34" charset="0"/>
                <a:cs typeface="Arial" panose="020B0604020202020204" pitchFamily="34" charset="0"/>
              </a:rPr>
              <a:t>.</a:t>
            </a:r>
            <a:endParaRPr lang="en-GB" sz="8000" b="1" dirty="0">
              <a:solidFill>
                <a:srgbClr val="3D558B"/>
              </a:solidFill>
              <a:latin typeface="Arial" pitchFamily="34" charset="0"/>
              <a:cs typeface="Arial" pitchFamily="34" charset="0"/>
            </a:endParaRPr>
          </a:p>
        </p:txBody>
      </p:sp>
      <p:sp>
        <p:nvSpPr>
          <p:cNvPr id="18" name="TextBox 17"/>
          <p:cNvSpPr txBox="1"/>
          <p:nvPr/>
        </p:nvSpPr>
        <p:spPr>
          <a:xfrm>
            <a:off x="1143000" y="2552700"/>
            <a:ext cx="7696200" cy="5478423"/>
          </a:xfrm>
          <a:prstGeom prst="rect">
            <a:avLst/>
          </a:prstGeom>
          <a:noFill/>
        </p:spPr>
        <p:txBody>
          <a:bodyPr wrap="square" rtlCol="0">
            <a:spAutoFit/>
          </a:bodyPr>
          <a:lstStyle/>
          <a:p>
            <a:pPr marL="685800" indent="-685800">
              <a:buFont typeface="Arial" panose="020B0604020202020204" pitchFamily="34" charset="0"/>
              <a:buChar char="•"/>
            </a:pPr>
            <a:r>
              <a:rPr lang="en-GB" sz="5000" dirty="0">
                <a:solidFill>
                  <a:srgbClr val="3D558B"/>
                </a:solidFill>
              </a:rPr>
              <a:t>Listening</a:t>
            </a:r>
          </a:p>
          <a:p>
            <a:pPr marL="685800" indent="-685800">
              <a:buFont typeface="Arial" panose="020B0604020202020204" pitchFamily="34" charset="0"/>
              <a:buChar char="•"/>
            </a:pPr>
            <a:r>
              <a:rPr lang="en-GB" sz="5000" dirty="0">
                <a:solidFill>
                  <a:srgbClr val="3D558B"/>
                </a:solidFill>
              </a:rPr>
              <a:t>Using open questions</a:t>
            </a:r>
          </a:p>
          <a:p>
            <a:pPr marL="685800" indent="-685800">
              <a:buFont typeface="Arial" panose="020B0604020202020204" pitchFamily="34" charset="0"/>
              <a:buChar char="•"/>
            </a:pPr>
            <a:r>
              <a:rPr lang="en-GB" sz="5000" dirty="0">
                <a:solidFill>
                  <a:srgbClr val="3D558B"/>
                </a:solidFill>
              </a:rPr>
              <a:t>Asking permission</a:t>
            </a:r>
          </a:p>
          <a:p>
            <a:pPr marL="685800" indent="-685800">
              <a:buFont typeface="Arial" panose="020B0604020202020204" pitchFamily="34" charset="0"/>
              <a:buChar char="•"/>
            </a:pPr>
            <a:r>
              <a:rPr lang="en-GB" sz="5000" dirty="0">
                <a:solidFill>
                  <a:srgbClr val="3D558B"/>
                </a:solidFill>
              </a:rPr>
              <a:t>Exploring the information</a:t>
            </a:r>
          </a:p>
          <a:p>
            <a:pPr marL="685800" indent="-685800">
              <a:buFont typeface="Arial" panose="020B0604020202020204" pitchFamily="34" charset="0"/>
              <a:buChar char="•"/>
            </a:pPr>
            <a:r>
              <a:rPr lang="en-GB" sz="5000" dirty="0">
                <a:solidFill>
                  <a:srgbClr val="3D558B"/>
                </a:solidFill>
              </a:rPr>
              <a:t>Offering up information</a:t>
            </a:r>
          </a:p>
          <a:p>
            <a:pPr marL="685800" indent="-685800">
              <a:buFont typeface="Arial" panose="020B0604020202020204" pitchFamily="34" charset="0"/>
              <a:buChar char="•"/>
            </a:pPr>
            <a:r>
              <a:rPr lang="en-GB" sz="5000" dirty="0">
                <a:solidFill>
                  <a:srgbClr val="3D558B"/>
                </a:solidFill>
              </a:rPr>
              <a:t>Not making assumptions</a:t>
            </a:r>
          </a:p>
          <a:p>
            <a:pPr marL="685800" indent="-685800">
              <a:buFont typeface="Arial" panose="020B0604020202020204" pitchFamily="34" charset="0"/>
              <a:buChar char="•"/>
            </a:pPr>
            <a:r>
              <a:rPr lang="en-GB" sz="5000" dirty="0">
                <a:solidFill>
                  <a:srgbClr val="3D558B"/>
                </a:solidFill>
              </a:rPr>
              <a:t>How can I help?</a:t>
            </a:r>
          </a:p>
        </p:txBody>
      </p:sp>
      <p:pic>
        <p:nvPicPr>
          <p:cNvPr id="15" name="Picture 2" descr="C:\Users\lthom09\AppData\Local\Microsoft\Windows\INetCache\IE\IDKQVCYK\question-29350_960_720[1].png"/>
          <p:cNvPicPr>
            <a:picLocks noChangeAspect="1" noChangeArrowheads="1"/>
          </p:cNvPicPr>
          <p:nvPr/>
        </p:nvPicPr>
        <p:blipFill>
          <a:blip r:embed="rId2" cstate="print"/>
          <a:srcRect/>
          <a:stretch>
            <a:fillRect/>
          </a:stretch>
        </p:blipFill>
        <p:spPr bwMode="auto">
          <a:xfrm>
            <a:off x="9753600" y="2781300"/>
            <a:ext cx="5701138" cy="5701138"/>
          </a:xfrm>
          <a:prstGeom prst="rect">
            <a:avLst/>
          </a:prstGeom>
          <a:noFill/>
        </p:spPr>
      </p:pic>
    </p:spTree>
    <p:extLst>
      <p:ext uri="{BB962C8B-B14F-4D97-AF65-F5344CB8AC3E}">
        <p14:creationId xmlns:p14="http://schemas.microsoft.com/office/powerpoint/2010/main" val="3841687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8"/>
          <p:cNvGrpSpPr/>
          <p:nvPr/>
        </p:nvGrpSpPr>
        <p:grpSpPr>
          <a:xfrm>
            <a:off x="914400" y="-2628900"/>
            <a:ext cx="17907000" cy="14016101"/>
            <a:chOff x="0" y="0"/>
            <a:chExt cx="1913890" cy="1913890"/>
          </a:xfrm>
        </p:grpSpPr>
        <p:sp>
          <p:nvSpPr>
            <p:cNvPr id="25"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txBody>
            <a:bodyPr/>
            <a:lstStyle/>
            <a:p>
              <a:endParaRPr lang="en-GB"/>
            </a:p>
          </p:txBody>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txBody>
            <a:bodyPr/>
            <a:lstStyle/>
            <a:p>
              <a:endParaRPr lang="en-GB"/>
            </a:p>
          </p:txBody>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GB"/>
            </a:p>
          </p:txBody>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txBody>
            <a:bodyPr/>
            <a:lstStyle/>
            <a:p>
              <a:endParaRPr lang="en-GB"/>
            </a:p>
          </p:txBody>
        </p:sp>
      </p:grpSp>
      <p:sp>
        <p:nvSpPr>
          <p:cNvPr id="17" name="TextBox 16"/>
          <p:cNvSpPr txBox="1"/>
          <p:nvPr/>
        </p:nvSpPr>
        <p:spPr>
          <a:xfrm>
            <a:off x="3733800" y="4481781"/>
            <a:ext cx="10820400" cy="1323439"/>
          </a:xfrm>
          <a:prstGeom prst="rect">
            <a:avLst/>
          </a:prstGeom>
          <a:noFill/>
        </p:spPr>
        <p:txBody>
          <a:bodyPr wrap="square" rtlCol="0">
            <a:spAutoFit/>
          </a:bodyPr>
          <a:lstStyle/>
          <a:p>
            <a:pPr algn="ctr"/>
            <a:r>
              <a:rPr lang="en-GB" sz="8000" b="1" dirty="0">
                <a:solidFill>
                  <a:srgbClr val="3D558B"/>
                </a:solidFill>
                <a:latin typeface="Arial" panose="020B0604020202020204" pitchFamily="34" charset="0"/>
                <a:cs typeface="Arial" panose="020B0604020202020204" pitchFamily="34" charset="0"/>
              </a:rPr>
              <a:t>Asking the question...</a:t>
            </a:r>
          </a:p>
        </p:txBody>
      </p:sp>
      <p:sp>
        <p:nvSpPr>
          <p:cNvPr id="15" name="Oval Callout 14"/>
          <p:cNvSpPr/>
          <p:nvPr/>
        </p:nvSpPr>
        <p:spPr>
          <a:xfrm>
            <a:off x="585605" y="635661"/>
            <a:ext cx="6331956" cy="3453080"/>
          </a:xfrm>
          <a:prstGeom prst="wedgeEllipseCallout">
            <a:avLst>
              <a:gd name="adj1" fmla="val 39544"/>
              <a:gd name="adj2" fmla="val 56875"/>
            </a:avLst>
          </a:prstGeom>
          <a:solidFill>
            <a:srgbClr val="81B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There are lots of people struggling with money at the moment.  Would you know where to get support if you needed it? </a:t>
            </a:r>
          </a:p>
        </p:txBody>
      </p:sp>
      <p:sp>
        <p:nvSpPr>
          <p:cNvPr id="16" name="Oval Callout 15"/>
          <p:cNvSpPr/>
          <p:nvPr/>
        </p:nvSpPr>
        <p:spPr>
          <a:xfrm>
            <a:off x="11820434" y="803558"/>
            <a:ext cx="5850539" cy="3184229"/>
          </a:xfrm>
          <a:prstGeom prst="wedgeEllipseCallout">
            <a:avLst>
              <a:gd name="adj1" fmla="val -43611"/>
              <a:gd name="adj2" fmla="val 54306"/>
            </a:avLst>
          </a:prstGeom>
          <a:solidFill>
            <a:srgbClr val="F3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What are your thoughts on contacting another organisation that can offer help?  </a:t>
            </a:r>
          </a:p>
          <a:p>
            <a:pPr algn="ctr"/>
            <a:endParaRPr lang="en-GB" sz="3200" b="1" dirty="0"/>
          </a:p>
        </p:txBody>
      </p:sp>
      <p:sp>
        <p:nvSpPr>
          <p:cNvPr id="20" name="Oval Callout 19"/>
          <p:cNvSpPr/>
          <p:nvPr/>
        </p:nvSpPr>
        <p:spPr>
          <a:xfrm>
            <a:off x="601225" y="5992921"/>
            <a:ext cx="6445291" cy="3742137"/>
          </a:xfrm>
          <a:prstGeom prst="wedgeEllipseCallout">
            <a:avLst>
              <a:gd name="adj1" fmla="val 48128"/>
              <a:gd name="adj2" fmla="val -47652"/>
            </a:avLst>
          </a:prstGeom>
          <a:solidFill>
            <a:srgbClr val="F35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What do you know about the welfare team/CAB/Home Energy Scotland? Can I give you more information on any of these?  </a:t>
            </a:r>
          </a:p>
        </p:txBody>
      </p:sp>
      <p:sp>
        <p:nvSpPr>
          <p:cNvPr id="21" name="Oval Callout 20"/>
          <p:cNvSpPr/>
          <p:nvPr/>
        </p:nvSpPr>
        <p:spPr>
          <a:xfrm>
            <a:off x="7186230" y="635661"/>
            <a:ext cx="4520861" cy="3511279"/>
          </a:xfrm>
          <a:prstGeom prst="wedgeEllipseCallout">
            <a:avLst>
              <a:gd name="adj1" fmla="val -48423"/>
              <a:gd name="adj2" fmla="val 55620"/>
            </a:avLst>
          </a:prstGeom>
          <a:solidFill>
            <a:srgbClr val="3D5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Can I give you information about a leaflet that other people have found helpful? </a:t>
            </a:r>
          </a:p>
        </p:txBody>
      </p:sp>
      <p:sp>
        <p:nvSpPr>
          <p:cNvPr id="22" name="Oval Callout 21"/>
          <p:cNvSpPr/>
          <p:nvPr/>
        </p:nvSpPr>
        <p:spPr>
          <a:xfrm>
            <a:off x="7170155" y="6273196"/>
            <a:ext cx="6445291" cy="3230693"/>
          </a:xfrm>
          <a:prstGeom prst="wedgeEllipseCallout">
            <a:avLst>
              <a:gd name="adj1" fmla="val -15558"/>
              <a:gd name="adj2" fmla="val -65996"/>
            </a:avLst>
          </a:prstGeom>
          <a:solidFill>
            <a:srgbClr val="81B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t>When someone accesses our service, there may be more help we can provide. Can I help you with anything else? </a:t>
            </a:r>
          </a:p>
        </p:txBody>
      </p:sp>
      <p:sp>
        <p:nvSpPr>
          <p:cNvPr id="26" name="Oval Callout 22">
            <a:extLst>
              <a:ext uri="{FF2B5EF4-FFF2-40B4-BE49-F238E27FC236}">
                <a16:creationId xmlns:a16="http://schemas.microsoft.com/office/drawing/2014/main" id="{BA23D9C0-A8C5-428D-B922-CB888D15EB9E}"/>
              </a:ext>
            </a:extLst>
          </p:cNvPr>
          <p:cNvSpPr/>
          <p:nvPr/>
        </p:nvSpPr>
        <p:spPr>
          <a:xfrm>
            <a:off x="13800401" y="5395558"/>
            <a:ext cx="3875112" cy="3140225"/>
          </a:xfrm>
          <a:prstGeom prst="wedgeEllipseCallout">
            <a:avLst>
              <a:gd name="adj1" fmla="val -63407"/>
              <a:gd name="adj2" fmla="val -35295"/>
            </a:avLst>
          </a:prstGeom>
          <a:solidFill>
            <a:srgbClr val="3D55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t>Can I ask if you have seen this leaflet? </a:t>
            </a:r>
          </a:p>
          <a:p>
            <a:pPr algn="ctr"/>
            <a:endParaRPr lang="en-GB" sz="2000" b="1" dirty="0"/>
          </a:p>
        </p:txBody>
      </p:sp>
    </p:spTree>
    <p:extLst>
      <p:ext uri="{BB962C8B-B14F-4D97-AF65-F5344CB8AC3E}">
        <p14:creationId xmlns:p14="http://schemas.microsoft.com/office/powerpoint/2010/main" val="412182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0" grpId="0" animBg="1"/>
      <p:bldP spid="21" grpId="0" animBg="1"/>
      <p:bldP spid="22"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txBody>
            <a:bodyPr/>
            <a:lstStyle/>
            <a:p>
              <a:endParaRPr lang="en-GB"/>
            </a:p>
          </p:txBody>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txBody>
            <a:bodyPr/>
            <a:lstStyle/>
            <a:p>
              <a:endParaRPr lang="en-GB"/>
            </a:p>
          </p:txBody>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GB"/>
            </a:p>
          </p:txBody>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txBody>
            <a:bodyPr/>
            <a:lstStyle/>
            <a:p>
              <a:endParaRPr lang="en-GB"/>
            </a:p>
          </p:txBody>
        </p:sp>
      </p:grpSp>
      <p:sp>
        <p:nvSpPr>
          <p:cNvPr id="17" name="TextBox 16"/>
          <p:cNvSpPr txBox="1"/>
          <p:nvPr/>
        </p:nvSpPr>
        <p:spPr>
          <a:xfrm>
            <a:off x="419100" y="723900"/>
            <a:ext cx="17449800" cy="1323439"/>
          </a:xfrm>
          <a:prstGeom prst="rect">
            <a:avLst/>
          </a:prstGeom>
          <a:noFill/>
        </p:spPr>
        <p:txBody>
          <a:bodyPr wrap="square" rtlCol="0">
            <a:spAutoFit/>
          </a:bodyPr>
          <a:lstStyle/>
          <a:p>
            <a:pPr algn="ctr"/>
            <a:r>
              <a:rPr lang="en-GB" sz="8000" b="1" dirty="0">
                <a:solidFill>
                  <a:srgbClr val="3D558B"/>
                </a:solidFill>
                <a:latin typeface="Arial" pitchFamily="34" charset="0"/>
                <a:cs typeface="Arial" pitchFamily="34" charset="0"/>
              </a:rPr>
              <a:t>Confidence to talk about money?</a:t>
            </a:r>
          </a:p>
        </p:txBody>
      </p:sp>
      <p:sp>
        <p:nvSpPr>
          <p:cNvPr id="18" name="TextBox 17"/>
          <p:cNvSpPr txBox="1"/>
          <p:nvPr/>
        </p:nvSpPr>
        <p:spPr>
          <a:xfrm>
            <a:off x="1066800" y="2476500"/>
            <a:ext cx="16306800" cy="2585323"/>
          </a:xfrm>
          <a:prstGeom prst="rect">
            <a:avLst/>
          </a:prstGeom>
          <a:noFill/>
        </p:spPr>
        <p:txBody>
          <a:bodyPr wrap="square" rtlCol="0">
            <a:spAutoFit/>
          </a:bodyPr>
          <a:lstStyle/>
          <a:p>
            <a:pPr>
              <a:buNone/>
            </a:pPr>
            <a:r>
              <a:rPr lang="en-GB" sz="5400" dirty="0">
                <a:solidFill>
                  <a:srgbClr val="3D558B"/>
                </a:solidFill>
              </a:rPr>
              <a:t>On a scale of 1 – 10, where 1 is no confidence</a:t>
            </a:r>
          </a:p>
          <a:p>
            <a:pPr>
              <a:buNone/>
            </a:pPr>
            <a:r>
              <a:rPr lang="en-GB" sz="5400" dirty="0">
                <a:solidFill>
                  <a:srgbClr val="3D558B"/>
                </a:solidFill>
              </a:rPr>
              <a:t>and 10 is very confident  - </a:t>
            </a:r>
            <a:r>
              <a:rPr lang="en-GB" sz="5400" b="1" dirty="0">
                <a:solidFill>
                  <a:srgbClr val="3D558B"/>
                </a:solidFill>
              </a:rPr>
              <a:t>How would you rate </a:t>
            </a:r>
          </a:p>
          <a:p>
            <a:pPr>
              <a:buNone/>
            </a:pPr>
            <a:r>
              <a:rPr lang="en-GB" sz="5400" b="1" dirty="0">
                <a:solidFill>
                  <a:srgbClr val="3D558B"/>
                </a:solidFill>
              </a:rPr>
              <a:t>your confidence to talk to someone about money? </a:t>
            </a:r>
          </a:p>
        </p:txBody>
      </p:sp>
      <p:pic>
        <p:nvPicPr>
          <p:cNvPr id="19" name="Picture 3">
            <a:extLst>
              <a:ext uri="{FF2B5EF4-FFF2-40B4-BE49-F238E27FC236}">
                <a16:creationId xmlns:a16="http://schemas.microsoft.com/office/drawing/2014/main" id="{E1C0B537-8C2E-0341-9DE8-2F53FC51FDF3}"/>
              </a:ext>
            </a:extLst>
          </p:cNvPr>
          <p:cNvPicPr>
            <a:picLocks noChangeAspect="1" noChangeArrowheads="1"/>
          </p:cNvPicPr>
          <p:nvPr/>
        </p:nvPicPr>
        <p:blipFill>
          <a:blip r:embed="rId3" cstate="print"/>
          <a:srcRect/>
          <a:stretch>
            <a:fillRect/>
          </a:stretch>
        </p:blipFill>
        <p:spPr bwMode="auto">
          <a:xfrm>
            <a:off x="2891092" y="5386718"/>
            <a:ext cx="12505816" cy="4176382"/>
          </a:xfrm>
          <a:prstGeom prst="rect">
            <a:avLst/>
          </a:prstGeom>
          <a:noFill/>
          <a:ln w="9525">
            <a:noFill/>
            <a:miter lim="800000"/>
            <a:headEnd/>
            <a:tailEnd/>
          </a:ln>
        </p:spPr>
      </p:pic>
    </p:spTree>
    <p:extLst>
      <p:ext uri="{BB962C8B-B14F-4D97-AF65-F5344CB8AC3E}">
        <p14:creationId xmlns:p14="http://schemas.microsoft.com/office/powerpoint/2010/main" val="3483492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txBody>
            <a:bodyPr/>
            <a:lstStyle/>
            <a:p>
              <a:endParaRPr lang="en-GB"/>
            </a:p>
          </p:txBody>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txBody>
            <a:bodyPr/>
            <a:lstStyle/>
            <a:p>
              <a:endParaRPr lang="en-GB"/>
            </a:p>
          </p:txBody>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GB"/>
            </a:p>
          </p:txBody>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txBody>
            <a:bodyPr/>
            <a:lstStyle/>
            <a:p>
              <a:endParaRPr lang="en-GB"/>
            </a:p>
          </p:txBody>
        </p:sp>
      </p:grpSp>
      <p:sp>
        <p:nvSpPr>
          <p:cNvPr id="17" name="TextBox 16"/>
          <p:cNvSpPr txBox="1"/>
          <p:nvPr/>
        </p:nvSpPr>
        <p:spPr>
          <a:xfrm>
            <a:off x="419100" y="723900"/>
            <a:ext cx="17449800" cy="1323439"/>
          </a:xfrm>
          <a:prstGeom prst="rect">
            <a:avLst/>
          </a:prstGeom>
          <a:noFill/>
        </p:spPr>
        <p:txBody>
          <a:bodyPr wrap="square" rtlCol="0">
            <a:spAutoFit/>
          </a:bodyPr>
          <a:lstStyle/>
          <a:p>
            <a:pPr algn="ctr"/>
            <a:r>
              <a:rPr lang="en-GB" sz="8000" b="1" dirty="0">
                <a:solidFill>
                  <a:srgbClr val="3D558B"/>
                </a:solidFill>
                <a:latin typeface="Arial" pitchFamily="34" charset="0"/>
                <a:cs typeface="Arial" pitchFamily="34" charset="0"/>
              </a:rPr>
              <a:t>Knowledge of support</a:t>
            </a:r>
          </a:p>
        </p:txBody>
      </p:sp>
      <p:sp>
        <p:nvSpPr>
          <p:cNvPr id="18" name="TextBox 17"/>
          <p:cNvSpPr txBox="1"/>
          <p:nvPr/>
        </p:nvSpPr>
        <p:spPr>
          <a:xfrm>
            <a:off x="1066800" y="2476500"/>
            <a:ext cx="16459200" cy="3416320"/>
          </a:xfrm>
          <a:prstGeom prst="rect">
            <a:avLst/>
          </a:prstGeom>
          <a:noFill/>
        </p:spPr>
        <p:txBody>
          <a:bodyPr wrap="square" rtlCol="0">
            <a:spAutoFit/>
          </a:bodyPr>
          <a:lstStyle/>
          <a:p>
            <a:pPr>
              <a:buNone/>
            </a:pPr>
            <a:r>
              <a:rPr lang="en-GB" sz="5400" dirty="0">
                <a:solidFill>
                  <a:srgbClr val="3D558B"/>
                </a:solidFill>
              </a:rPr>
              <a:t>On a scale of 1 – 10, where 1 is no knowledge and 10 is high level of knowledge- </a:t>
            </a:r>
            <a:r>
              <a:rPr lang="en-GB" sz="5400" b="1" dirty="0">
                <a:solidFill>
                  <a:srgbClr val="3D558B"/>
                </a:solidFill>
              </a:rPr>
              <a:t>How much do you think you know about services which help people maximise their income?</a:t>
            </a:r>
          </a:p>
        </p:txBody>
      </p:sp>
      <p:pic>
        <p:nvPicPr>
          <p:cNvPr id="15" name="Picture 5">
            <a:extLst>
              <a:ext uri="{FF2B5EF4-FFF2-40B4-BE49-F238E27FC236}">
                <a16:creationId xmlns:a16="http://schemas.microsoft.com/office/drawing/2014/main" id="{075DE319-55E8-1D47-A15B-15F9B1435674}"/>
              </a:ext>
            </a:extLst>
          </p:cNvPr>
          <p:cNvPicPr>
            <a:picLocks noChangeAspect="1" noChangeArrowheads="1"/>
          </p:cNvPicPr>
          <p:nvPr/>
        </p:nvPicPr>
        <p:blipFill>
          <a:blip r:embed="rId3" cstate="print"/>
          <a:srcRect/>
          <a:stretch>
            <a:fillRect/>
          </a:stretch>
        </p:blipFill>
        <p:spPr bwMode="auto">
          <a:xfrm>
            <a:off x="2145490" y="5769367"/>
            <a:ext cx="13997018" cy="3855001"/>
          </a:xfrm>
          <a:prstGeom prst="rect">
            <a:avLst/>
          </a:prstGeom>
          <a:noFill/>
          <a:ln w="9525">
            <a:noFill/>
            <a:miter lim="800000"/>
            <a:headEnd/>
            <a:tailEnd/>
          </a:ln>
        </p:spPr>
      </p:pic>
    </p:spTree>
    <p:extLst>
      <p:ext uri="{BB962C8B-B14F-4D97-AF65-F5344CB8AC3E}">
        <p14:creationId xmlns:p14="http://schemas.microsoft.com/office/powerpoint/2010/main" val="192666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84A3"/>
        </a:solidFill>
        <a:effectLst/>
      </p:bgPr>
    </p:bg>
    <p:spTree>
      <p:nvGrpSpPr>
        <p:cNvPr id="1" name=""/>
        <p:cNvGrpSpPr/>
        <p:nvPr/>
      </p:nvGrpSpPr>
      <p:grpSpPr>
        <a:xfrm>
          <a:off x="0" y="0"/>
          <a:ext cx="0" cy="0"/>
          <a:chOff x="0" y="0"/>
          <a:chExt cx="0" cy="0"/>
        </a:xfrm>
      </p:grpSpPr>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txBody>
            <a:bodyPr/>
            <a:lstStyle/>
            <a:p>
              <a:endParaRPr lang="en-GB"/>
            </a:p>
          </p:txBody>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txBody>
            <a:bodyPr/>
            <a:lstStyle/>
            <a:p>
              <a:endParaRPr lang="en-GB"/>
            </a:p>
          </p:txBody>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GB"/>
            </a:p>
          </p:txBody>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txBody>
            <a:bodyPr/>
            <a:lstStyle/>
            <a:p>
              <a:endParaRPr lang="en-GB"/>
            </a:p>
          </p:txBody>
        </p:sp>
      </p:grpSp>
      <p:sp>
        <p:nvSpPr>
          <p:cNvPr id="17" name="TextBox 16"/>
          <p:cNvSpPr txBox="1"/>
          <p:nvPr/>
        </p:nvSpPr>
        <p:spPr>
          <a:xfrm>
            <a:off x="539752" y="668413"/>
            <a:ext cx="17449800" cy="2554545"/>
          </a:xfrm>
          <a:prstGeom prst="rect">
            <a:avLst/>
          </a:prstGeom>
          <a:noFill/>
        </p:spPr>
        <p:txBody>
          <a:bodyPr wrap="square" rtlCol="0">
            <a:spAutoFit/>
          </a:bodyPr>
          <a:lstStyle/>
          <a:p>
            <a:pPr algn="ctr"/>
            <a:r>
              <a:rPr lang="en-GB" sz="8000" b="1" dirty="0">
                <a:solidFill>
                  <a:srgbClr val="3D558B"/>
                </a:solidFill>
                <a:latin typeface="Arial" pitchFamily="34" charset="0"/>
                <a:cs typeface="Arial" pitchFamily="34" charset="0"/>
              </a:rPr>
              <a:t>Guiding Principles</a:t>
            </a:r>
          </a:p>
          <a:p>
            <a:pPr algn="ctr"/>
            <a:endParaRPr lang="en-GB" sz="8000" b="1" dirty="0">
              <a:solidFill>
                <a:srgbClr val="3D558B"/>
              </a:solidFill>
              <a:latin typeface="Arial" pitchFamily="34" charset="0"/>
              <a:cs typeface="Arial" pitchFamily="34" charset="0"/>
            </a:endParaRPr>
          </a:p>
        </p:txBody>
      </p:sp>
      <p:sp>
        <p:nvSpPr>
          <p:cNvPr id="18" name="TextBox 17"/>
          <p:cNvSpPr txBox="1"/>
          <p:nvPr/>
        </p:nvSpPr>
        <p:spPr>
          <a:xfrm>
            <a:off x="2667000" y="2095500"/>
            <a:ext cx="13944600" cy="7540526"/>
          </a:xfrm>
          <a:prstGeom prst="rect">
            <a:avLst/>
          </a:prstGeom>
          <a:noFill/>
        </p:spPr>
        <p:txBody>
          <a:bodyPr wrap="square" rtlCol="0">
            <a:spAutoFit/>
          </a:bodyPr>
          <a:lstStyle/>
          <a:p>
            <a:r>
              <a:rPr lang="en-GB" sz="5400" dirty="0">
                <a:solidFill>
                  <a:srgbClr val="3D558B"/>
                </a:solidFill>
              </a:rPr>
              <a:t>Brief introductions</a:t>
            </a:r>
          </a:p>
          <a:p>
            <a:endParaRPr lang="en-GB" sz="4000" dirty="0">
              <a:solidFill>
                <a:srgbClr val="3D558B"/>
              </a:solidFill>
            </a:endParaRPr>
          </a:p>
          <a:p>
            <a:r>
              <a:rPr lang="en-GB" sz="5400" dirty="0">
                <a:solidFill>
                  <a:srgbClr val="3D558B"/>
                </a:solidFill>
              </a:rPr>
              <a:t>Cameras – on or off, whatever works best for you</a:t>
            </a:r>
          </a:p>
          <a:p>
            <a:endParaRPr lang="en-GB" sz="4000" dirty="0">
              <a:solidFill>
                <a:srgbClr val="3D558B"/>
              </a:solidFill>
            </a:endParaRPr>
          </a:p>
          <a:p>
            <a:r>
              <a:rPr lang="en-GB" sz="5400" dirty="0">
                <a:solidFill>
                  <a:srgbClr val="3D558B"/>
                </a:solidFill>
              </a:rPr>
              <a:t>Microphones on mute please </a:t>
            </a:r>
          </a:p>
          <a:p>
            <a:r>
              <a:rPr lang="en-GB" sz="5400" dirty="0">
                <a:solidFill>
                  <a:srgbClr val="3D558B"/>
                </a:solidFill>
              </a:rPr>
              <a:t>(unless you are speaking)</a:t>
            </a:r>
          </a:p>
          <a:p>
            <a:endParaRPr lang="en-GB" sz="4000" dirty="0">
              <a:solidFill>
                <a:srgbClr val="3D558B"/>
              </a:solidFill>
            </a:endParaRPr>
          </a:p>
          <a:p>
            <a:r>
              <a:rPr lang="en-GB" sz="5400" dirty="0">
                <a:solidFill>
                  <a:srgbClr val="3D558B"/>
                </a:solidFill>
              </a:rPr>
              <a:t>Raise your hand to ask a question </a:t>
            </a:r>
          </a:p>
          <a:p>
            <a:endParaRPr lang="en-GB" sz="4000" dirty="0">
              <a:solidFill>
                <a:srgbClr val="3D558B"/>
              </a:solidFill>
            </a:endParaRPr>
          </a:p>
          <a:p>
            <a:r>
              <a:rPr lang="en-GB" sz="5400" dirty="0">
                <a:solidFill>
                  <a:srgbClr val="3D558B"/>
                </a:solidFill>
              </a:rPr>
              <a:t>Use the chat to interact (if you can) </a:t>
            </a:r>
          </a:p>
        </p:txBody>
      </p:sp>
      <p:pic>
        <p:nvPicPr>
          <p:cNvPr id="15" name="Picture 14"/>
          <p:cNvPicPr/>
          <p:nvPr/>
        </p:nvPicPr>
        <p:blipFill>
          <a:blip r:embed="rId2" cstate="print"/>
          <a:srcRect/>
          <a:stretch>
            <a:fillRect/>
          </a:stretch>
        </p:blipFill>
        <p:spPr bwMode="auto">
          <a:xfrm>
            <a:off x="914400" y="3543300"/>
            <a:ext cx="1116335" cy="921643"/>
          </a:xfrm>
          <a:prstGeom prst="rect">
            <a:avLst/>
          </a:prstGeom>
          <a:noFill/>
          <a:ln w="9525">
            <a:noFill/>
            <a:miter lim="800000"/>
            <a:headEnd/>
            <a:tailEnd/>
          </a:ln>
        </p:spPr>
      </p:pic>
      <p:pic>
        <p:nvPicPr>
          <p:cNvPr id="16" name="Picture 15"/>
          <p:cNvPicPr/>
          <p:nvPr/>
        </p:nvPicPr>
        <p:blipFill>
          <a:blip r:embed="rId3" cstate="print"/>
          <a:srcRect/>
          <a:stretch>
            <a:fillRect/>
          </a:stretch>
        </p:blipFill>
        <p:spPr bwMode="auto">
          <a:xfrm>
            <a:off x="838200" y="5219700"/>
            <a:ext cx="1283174" cy="1306226"/>
          </a:xfrm>
          <a:prstGeom prst="rect">
            <a:avLst/>
          </a:prstGeom>
          <a:noFill/>
          <a:ln w="9525">
            <a:noFill/>
            <a:miter lim="800000"/>
            <a:headEnd/>
            <a:tailEnd/>
          </a:ln>
        </p:spPr>
      </p:pic>
      <p:pic>
        <p:nvPicPr>
          <p:cNvPr id="20" name="Picture 19"/>
          <p:cNvPicPr/>
          <p:nvPr/>
        </p:nvPicPr>
        <p:blipFill>
          <a:blip r:embed="rId4" cstate="print"/>
          <a:srcRect/>
          <a:stretch>
            <a:fillRect/>
          </a:stretch>
        </p:blipFill>
        <p:spPr bwMode="auto">
          <a:xfrm>
            <a:off x="653802" y="7295874"/>
            <a:ext cx="1860798" cy="819426"/>
          </a:xfrm>
          <a:prstGeom prst="rect">
            <a:avLst/>
          </a:prstGeom>
          <a:noFill/>
          <a:ln w="9525">
            <a:noFill/>
            <a:miter lim="800000"/>
            <a:headEnd/>
            <a:tailEnd/>
          </a:ln>
        </p:spPr>
      </p:pic>
      <p:pic>
        <p:nvPicPr>
          <p:cNvPr id="21" name="Picture 20"/>
          <p:cNvPicPr>
            <a:picLocks noChangeAspect="1" noChangeArrowheads="1"/>
          </p:cNvPicPr>
          <p:nvPr/>
        </p:nvPicPr>
        <p:blipFill>
          <a:blip r:embed="rId5" cstate="print"/>
          <a:srcRect/>
          <a:stretch>
            <a:fillRect/>
          </a:stretch>
        </p:blipFill>
        <p:spPr bwMode="auto">
          <a:xfrm rot="545920">
            <a:off x="769109" y="8459210"/>
            <a:ext cx="1552022" cy="1177136"/>
          </a:xfrm>
          <a:prstGeom prst="rect">
            <a:avLst/>
          </a:prstGeom>
          <a:noFill/>
          <a:ln w="9525">
            <a:noFill/>
            <a:miter lim="800000"/>
            <a:headEnd/>
            <a:tailEnd/>
          </a:ln>
        </p:spPr>
      </p:pic>
      <p:pic>
        <p:nvPicPr>
          <p:cNvPr id="22" name="Picture 21"/>
          <p:cNvPicPr/>
          <p:nvPr/>
        </p:nvPicPr>
        <p:blipFill>
          <a:blip r:embed="rId6" cstate="print"/>
          <a:srcRect/>
          <a:stretch>
            <a:fillRect/>
          </a:stretch>
        </p:blipFill>
        <p:spPr bwMode="auto">
          <a:xfrm>
            <a:off x="838200" y="2095500"/>
            <a:ext cx="1274406" cy="121230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8"/>
          <p:cNvGrpSpPr/>
          <p:nvPr/>
        </p:nvGrpSpPr>
        <p:grpSpPr>
          <a:xfrm>
            <a:off x="914400" y="-2628900"/>
            <a:ext cx="17907000" cy="14016101"/>
            <a:chOff x="0" y="0"/>
            <a:chExt cx="1913890" cy="1913890"/>
          </a:xfrm>
        </p:grpSpPr>
        <p:sp>
          <p:nvSpPr>
            <p:cNvPr id="20"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txBody>
            <a:bodyPr/>
            <a:lstStyle/>
            <a:p>
              <a:endParaRPr lang="en-GB"/>
            </a:p>
          </p:txBody>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txBody>
            <a:bodyPr/>
            <a:lstStyle/>
            <a:p>
              <a:endParaRPr lang="en-GB"/>
            </a:p>
          </p:txBody>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GB"/>
            </a:p>
          </p:txBody>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txBody>
            <a:bodyPr/>
            <a:lstStyle/>
            <a:p>
              <a:endParaRPr lang="en-GB"/>
            </a:p>
          </p:txBody>
        </p:sp>
      </p:grpSp>
      <p:sp>
        <p:nvSpPr>
          <p:cNvPr id="17" name="TextBox 16"/>
          <p:cNvSpPr txBox="1"/>
          <p:nvPr/>
        </p:nvSpPr>
        <p:spPr>
          <a:xfrm>
            <a:off x="4191000" y="723900"/>
            <a:ext cx="9906000" cy="1323439"/>
          </a:xfrm>
          <a:prstGeom prst="rect">
            <a:avLst/>
          </a:prstGeom>
          <a:noFill/>
        </p:spPr>
        <p:txBody>
          <a:bodyPr wrap="square" rtlCol="0">
            <a:spAutoFit/>
          </a:bodyPr>
          <a:lstStyle/>
          <a:p>
            <a:pPr algn="ctr"/>
            <a:r>
              <a:rPr lang="en-GB" sz="8000" b="1" dirty="0">
                <a:solidFill>
                  <a:srgbClr val="3D558B"/>
                </a:solidFill>
                <a:latin typeface="Arial" panose="020B0604020202020204" pitchFamily="34" charset="0"/>
                <a:cs typeface="Arial" panose="020B0604020202020204" pitchFamily="34" charset="0"/>
              </a:rPr>
              <a:t>Any Questions? </a:t>
            </a:r>
          </a:p>
        </p:txBody>
      </p:sp>
      <p:sp>
        <p:nvSpPr>
          <p:cNvPr id="21" name="TextBox 20"/>
          <p:cNvSpPr txBox="1"/>
          <p:nvPr/>
        </p:nvSpPr>
        <p:spPr>
          <a:xfrm>
            <a:off x="2275998" y="7944252"/>
            <a:ext cx="13487400" cy="1631216"/>
          </a:xfrm>
          <a:prstGeom prst="rect">
            <a:avLst/>
          </a:prstGeom>
          <a:noFill/>
        </p:spPr>
        <p:txBody>
          <a:bodyPr wrap="square" rtlCol="0">
            <a:spAutoFit/>
          </a:bodyPr>
          <a:lstStyle/>
          <a:p>
            <a:pPr algn="ctr"/>
            <a:r>
              <a:rPr lang="en-GB" sz="5000" i="1" dirty="0">
                <a:solidFill>
                  <a:srgbClr val="3D558B"/>
                </a:solidFill>
                <a:latin typeface="Arial" panose="020B0604020202020204" pitchFamily="34" charset="0"/>
                <a:cs typeface="Arial" panose="020B0604020202020204" pitchFamily="34" charset="0"/>
              </a:rPr>
              <a:t>Find out more about cash first referral leaflets: </a:t>
            </a:r>
            <a:r>
              <a:rPr lang="en-GB" sz="5000" i="1" dirty="0">
                <a:latin typeface="Arial" panose="020B0604020202020204" pitchFamily="34" charset="0"/>
                <a:cs typeface="Arial" panose="020B0604020202020204" pitchFamily="34" charset="0"/>
                <a:hlinkClick r:id="rId2"/>
              </a:rPr>
              <a:t>www.foodaidnetwork.org.uk/cash-first-leaflets</a:t>
            </a:r>
            <a:r>
              <a:rPr lang="en-GB" sz="5000" i="1" dirty="0">
                <a:latin typeface="Arial" panose="020B0604020202020204" pitchFamily="34" charset="0"/>
                <a:cs typeface="Arial" panose="020B0604020202020204" pitchFamily="34" charset="0"/>
              </a:rPr>
              <a:t> </a:t>
            </a:r>
            <a:endParaRPr lang="en-US" sz="5000" dirty="0">
              <a:latin typeface="Arial" panose="020B0604020202020204" pitchFamily="34" charset="0"/>
              <a:cs typeface="Arial" panose="020B0604020202020204" pitchFamily="34" charset="0"/>
            </a:endParaRPr>
          </a:p>
        </p:txBody>
      </p:sp>
      <p:pic>
        <p:nvPicPr>
          <p:cNvPr id="25" name="Picture 2">
            <a:extLst>
              <a:ext uri="{FF2B5EF4-FFF2-40B4-BE49-F238E27FC236}">
                <a16:creationId xmlns:a16="http://schemas.microsoft.com/office/drawing/2014/main" id="{56987D73-6CAF-5843-9515-C8B1849AB2FC}"/>
              </a:ext>
            </a:extLst>
          </p:cNvPr>
          <p:cNvPicPr>
            <a:picLocks noChangeAspect="1" noChangeArrowheads="1"/>
          </p:cNvPicPr>
          <p:nvPr/>
        </p:nvPicPr>
        <p:blipFill>
          <a:blip r:embed="rId3" cstate="print"/>
          <a:srcRect/>
          <a:stretch>
            <a:fillRect/>
          </a:stretch>
        </p:blipFill>
        <p:spPr bwMode="auto">
          <a:xfrm>
            <a:off x="6261698" y="2167284"/>
            <a:ext cx="5764602" cy="5730693"/>
          </a:xfrm>
          <a:prstGeom prst="rect">
            <a:avLst/>
          </a:prstGeom>
          <a:noFill/>
          <a:ln w="9525">
            <a:noFill/>
            <a:miter lim="800000"/>
            <a:headEnd/>
            <a:tailEnd/>
          </a:ln>
        </p:spPr>
      </p:pic>
    </p:spTree>
    <p:extLst>
      <p:ext uri="{BB962C8B-B14F-4D97-AF65-F5344CB8AC3E}">
        <p14:creationId xmlns:p14="http://schemas.microsoft.com/office/powerpoint/2010/main" val="325951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8"/>
          <p:cNvGrpSpPr/>
          <p:nvPr/>
        </p:nvGrpSpPr>
        <p:grpSpPr>
          <a:xfrm>
            <a:off x="914400" y="-2628900"/>
            <a:ext cx="17907000" cy="14016101"/>
            <a:chOff x="0" y="0"/>
            <a:chExt cx="1913890" cy="1913890"/>
          </a:xfrm>
        </p:grpSpPr>
        <p:sp>
          <p:nvSpPr>
            <p:cNvPr id="16"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txBody>
            <a:bodyPr/>
            <a:lstStyle/>
            <a:p>
              <a:endParaRPr lang="en-GB"/>
            </a:p>
          </p:txBody>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txBody>
            <a:bodyPr/>
            <a:lstStyle/>
            <a:p>
              <a:endParaRPr lang="en-GB"/>
            </a:p>
          </p:txBody>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GB"/>
            </a:p>
          </p:txBody>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txBody>
            <a:bodyPr/>
            <a:lstStyle/>
            <a:p>
              <a:endParaRPr lang="en-GB"/>
            </a:p>
          </p:txBody>
        </p:sp>
      </p:grpSp>
      <p:sp>
        <p:nvSpPr>
          <p:cNvPr id="21" name="Content Placeholder 2">
            <a:extLst>
              <a:ext uri="{FF2B5EF4-FFF2-40B4-BE49-F238E27FC236}">
                <a16:creationId xmlns:a16="http://schemas.microsoft.com/office/drawing/2014/main" id="{43E0499F-E57C-488F-AFFA-C08DAD052ED3}"/>
              </a:ext>
            </a:extLst>
          </p:cNvPr>
          <p:cNvSpPr txBox="1">
            <a:spLocks/>
          </p:cNvSpPr>
          <p:nvPr/>
        </p:nvSpPr>
        <p:spPr>
          <a:xfrm>
            <a:off x="7924800" y="647700"/>
            <a:ext cx="9372600" cy="6781800"/>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0" dirty="0">
                <a:solidFill>
                  <a:srgbClr val="3D558B"/>
                </a:solidFill>
                <a:latin typeface="Arial" panose="020B0604020202020204" pitchFamily="34" charset="0"/>
                <a:cs typeface="Arial" panose="020B0604020202020204" pitchFamily="34" charset="0"/>
              </a:rPr>
              <a:t>This training is based on resources developed by the </a:t>
            </a:r>
          </a:p>
          <a:p>
            <a:pPr marL="0" indent="0" algn="ctr">
              <a:buNone/>
            </a:pPr>
            <a:r>
              <a:rPr lang="en-GB" sz="20000" b="1" dirty="0">
                <a:solidFill>
                  <a:srgbClr val="3D558B"/>
                </a:solidFill>
                <a:latin typeface="Arial" panose="020B0604020202020204" pitchFamily="34" charset="0"/>
                <a:cs typeface="Arial" panose="020B0604020202020204" pitchFamily="34" charset="0"/>
              </a:rPr>
              <a:t>Highland Money Counts Partnership. </a:t>
            </a:r>
          </a:p>
          <a:p>
            <a:pPr marL="0" indent="0" algn="ctr">
              <a:buNone/>
            </a:pPr>
            <a:endParaRPr lang="en-GB" sz="20000" b="1" dirty="0">
              <a:solidFill>
                <a:srgbClr val="3D558B"/>
              </a:solidFill>
              <a:latin typeface="Arial" panose="020B0604020202020204" pitchFamily="34" charset="0"/>
              <a:cs typeface="Arial" panose="020B0604020202020204" pitchFamily="34" charset="0"/>
            </a:endParaRPr>
          </a:p>
          <a:p>
            <a:pPr marL="0" indent="0" algn="ctr">
              <a:buNone/>
            </a:pPr>
            <a:r>
              <a:rPr lang="en-GB" sz="20000" dirty="0">
                <a:solidFill>
                  <a:srgbClr val="3D558B"/>
                </a:solidFill>
                <a:latin typeface="Arial" panose="020B0604020202020204" pitchFamily="34" charset="0"/>
                <a:cs typeface="Arial" panose="020B0604020202020204" pitchFamily="34" charset="0"/>
              </a:rPr>
              <a:t>Partners include The </a:t>
            </a:r>
            <a:r>
              <a:rPr lang="en-GB" sz="20000" dirty="0" err="1">
                <a:solidFill>
                  <a:srgbClr val="3D558B"/>
                </a:solidFill>
                <a:latin typeface="Arial" panose="020B0604020202020204" pitchFamily="34" charset="0"/>
                <a:cs typeface="Arial" panose="020B0604020202020204" pitchFamily="34" charset="0"/>
              </a:rPr>
              <a:t>Trussell</a:t>
            </a:r>
            <a:r>
              <a:rPr lang="en-GB" sz="20000" dirty="0">
                <a:solidFill>
                  <a:srgbClr val="3D558B"/>
                </a:solidFill>
                <a:latin typeface="Arial" panose="020B0604020202020204" pitchFamily="34" charset="0"/>
                <a:cs typeface="Arial" panose="020B0604020202020204" pitchFamily="34" charset="0"/>
              </a:rPr>
              <a:t> Trust, NHS Highland, Highland Council and Social Security Scotland, in partnership with the Independent Food Aid Network and Nourish Scotland. </a:t>
            </a:r>
            <a:endParaRPr lang="en-US" sz="20000" dirty="0">
              <a:solidFill>
                <a:srgbClr val="3D558B"/>
              </a:solidFill>
              <a:latin typeface="Arial" panose="020B0604020202020204" pitchFamily="34" charset="0"/>
              <a:cs typeface="Arial" panose="020B0604020202020204" pitchFamily="34" charset="0"/>
            </a:endParaRPr>
          </a:p>
          <a:p>
            <a:endParaRPr lang="en-GB" sz="1700" dirty="0"/>
          </a:p>
        </p:txBody>
      </p:sp>
      <p:pic>
        <p:nvPicPr>
          <p:cNvPr id="1028" name="Picture 4" descr="dog biting Thank You mail paper"/>
          <p:cNvPicPr>
            <a:picLocks noChangeAspect="1" noChangeArrowheads="1"/>
          </p:cNvPicPr>
          <p:nvPr/>
        </p:nvPicPr>
        <p:blipFill>
          <a:blip r:embed="rId2" cstate="print"/>
          <a:srcRect/>
          <a:stretch>
            <a:fillRect/>
          </a:stretch>
        </p:blipFill>
        <p:spPr bwMode="auto">
          <a:xfrm>
            <a:off x="531629" y="419100"/>
            <a:ext cx="7088371" cy="9448800"/>
          </a:xfrm>
          <a:prstGeom prst="rect">
            <a:avLst/>
          </a:prstGeom>
          <a:noFill/>
        </p:spPr>
      </p:pic>
    </p:spTree>
    <p:extLst>
      <p:ext uri="{BB962C8B-B14F-4D97-AF65-F5344CB8AC3E}">
        <p14:creationId xmlns:p14="http://schemas.microsoft.com/office/powerpoint/2010/main" val="1929794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8"/>
          <p:cNvGrpSpPr/>
          <p:nvPr/>
        </p:nvGrpSpPr>
        <p:grpSpPr>
          <a:xfrm>
            <a:off x="914400" y="-2628900"/>
            <a:ext cx="17907000" cy="14016101"/>
            <a:chOff x="0" y="0"/>
            <a:chExt cx="1913890" cy="1913890"/>
          </a:xfrm>
        </p:grpSpPr>
        <p:sp>
          <p:nvSpPr>
            <p:cNvPr id="18"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txBody>
            <a:bodyPr/>
            <a:lstStyle/>
            <a:p>
              <a:endParaRPr lang="en-GB"/>
            </a:p>
          </p:txBody>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txBody>
            <a:bodyPr/>
            <a:lstStyle/>
            <a:p>
              <a:endParaRPr lang="en-GB"/>
            </a:p>
          </p:txBody>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GB"/>
            </a:p>
          </p:txBody>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txBody>
            <a:bodyPr/>
            <a:lstStyle/>
            <a:p>
              <a:endParaRPr lang="en-GB"/>
            </a:p>
          </p:txBody>
        </p:sp>
      </p:grpSp>
      <p:sp>
        <p:nvSpPr>
          <p:cNvPr id="17" name="TextBox 16"/>
          <p:cNvSpPr txBox="1"/>
          <p:nvPr/>
        </p:nvSpPr>
        <p:spPr>
          <a:xfrm>
            <a:off x="419100" y="723900"/>
            <a:ext cx="17449800" cy="1323439"/>
          </a:xfrm>
          <a:prstGeom prst="rect">
            <a:avLst/>
          </a:prstGeom>
          <a:noFill/>
        </p:spPr>
        <p:txBody>
          <a:bodyPr wrap="square" rtlCol="0">
            <a:spAutoFit/>
          </a:bodyPr>
          <a:lstStyle/>
          <a:p>
            <a:pPr algn="ctr"/>
            <a:r>
              <a:rPr lang="en-GB" sz="8000" b="1" dirty="0">
                <a:solidFill>
                  <a:srgbClr val="3D558B"/>
                </a:solidFill>
                <a:latin typeface="Arial" panose="020B0604020202020204" pitchFamily="34" charset="0"/>
                <a:cs typeface="Arial" panose="020B0604020202020204" pitchFamily="34" charset="0"/>
              </a:rPr>
              <a:t>Accessing services – real stories </a:t>
            </a:r>
          </a:p>
        </p:txBody>
      </p:sp>
      <p:pic>
        <p:nvPicPr>
          <p:cNvPr id="23" name="Picture 2">
            <a:extLst>
              <a:ext uri="{FF2B5EF4-FFF2-40B4-BE49-F238E27FC236}">
                <a16:creationId xmlns:a16="http://schemas.microsoft.com/office/drawing/2014/main" id="{A8C6301E-A17F-E242-A6C8-0B7E723DEF6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093" r="-3878"/>
          <a:stretch/>
        </p:blipFill>
        <p:spPr bwMode="auto">
          <a:xfrm>
            <a:off x="1041894" y="2529215"/>
            <a:ext cx="8274321" cy="6362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a:extLst>
              <a:ext uri="{FF2B5EF4-FFF2-40B4-BE49-F238E27FC236}">
                <a16:creationId xmlns:a16="http://schemas.microsoft.com/office/drawing/2014/main" id="{5E81EB53-6629-DA40-8ECE-45DFF3C8EC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58080" y="2529214"/>
            <a:ext cx="7584033" cy="6362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a:extLst>
              <a:ext uri="{FF2B5EF4-FFF2-40B4-BE49-F238E27FC236}">
                <a16:creationId xmlns:a16="http://schemas.microsoft.com/office/drawing/2014/main" id="{64B5A782-2BBD-604E-B182-B3CFDCBB792A}"/>
              </a:ext>
            </a:extLst>
          </p:cNvPr>
          <p:cNvSpPr txBox="1"/>
          <p:nvPr/>
        </p:nvSpPr>
        <p:spPr>
          <a:xfrm>
            <a:off x="1059069" y="8801100"/>
            <a:ext cx="7781026" cy="923330"/>
          </a:xfrm>
          <a:prstGeom prst="rect">
            <a:avLst/>
          </a:prstGeom>
          <a:noFill/>
        </p:spPr>
        <p:txBody>
          <a:bodyPr wrap="square" rtlCol="0">
            <a:spAutoFit/>
          </a:bodyPr>
          <a:lstStyle/>
          <a:p>
            <a:pPr algn="ctr">
              <a:buNone/>
            </a:pPr>
            <a:r>
              <a:rPr lang="en-GB" sz="5400" b="1" dirty="0">
                <a:solidFill>
                  <a:srgbClr val="3D558B"/>
                </a:solidFill>
              </a:rPr>
              <a:t>Donna’s Story</a:t>
            </a:r>
          </a:p>
        </p:txBody>
      </p:sp>
      <p:sp>
        <p:nvSpPr>
          <p:cNvPr id="26" name="TextBox 25">
            <a:extLst>
              <a:ext uri="{FF2B5EF4-FFF2-40B4-BE49-F238E27FC236}">
                <a16:creationId xmlns:a16="http://schemas.microsoft.com/office/drawing/2014/main" id="{0C017337-62D8-A848-8F0B-A289B0C60EE8}"/>
              </a:ext>
            </a:extLst>
          </p:cNvPr>
          <p:cNvSpPr txBox="1"/>
          <p:nvPr/>
        </p:nvSpPr>
        <p:spPr>
          <a:xfrm>
            <a:off x="9559583" y="8884581"/>
            <a:ext cx="7781026" cy="923330"/>
          </a:xfrm>
          <a:prstGeom prst="rect">
            <a:avLst/>
          </a:prstGeom>
          <a:noFill/>
        </p:spPr>
        <p:txBody>
          <a:bodyPr wrap="square" rtlCol="0">
            <a:spAutoFit/>
          </a:bodyPr>
          <a:lstStyle/>
          <a:p>
            <a:pPr algn="ctr">
              <a:buNone/>
            </a:pPr>
            <a:r>
              <a:rPr lang="en-GB" sz="5400" b="1" dirty="0">
                <a:solidFill>
                  <a:srgbClr val="3D558B"/>
                </a:solidFill>
              </a:rPr>
              <a:t>Lisa-Marie’s Story</a:t>
            </a:r>
          </a:p>
        </p:txBody>
      </p:sp>
    </p:spTree>
    <p:extLst>
      <p:ext uri="{BB962C8B-B14F-4D97-AF65-F5344CB8AC3E}">
        <p14:creationId xmlns:p14="http://schemas.microsoft.com/office/powerpoint/2010/main" val="3339683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84A3"/>
        </a:solidFill>
        <a:effectLst/>
      </p:bgPr>
    </p:bg>
    <p:spTree>
      <p:nvGrpSpPr>
        <p:cNvPr id="1" name=""/>
        <p:cNvGrpSpPr/>
        <p:nvPr/>
      </p:nvGrpSpPr>
      <p:grpSpPr>
        <a:xfrm>
          <a:off x="0" y="0"/>
          <a:ext cx="0" cy="0"/>
          <a:chOff x="0" y="0"/>
          <a:chExt cx="0" cy="0"/>
        </a:xfrm>
      </p:grpSpPr>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txBody>
            <a:bodyPr/>
            <a:lstStyle/>
            <a:p>
              <a:endParaRPr lang="en-GB"/>
            </a:p>
          </p:txBody>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txBody>
            <a:bodyPr/>
            <a:lstStyle/>
            <a:p>
              <a:endParaRPr lang="en-GB"/>
            </a:p>
          </p:txBody>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GB"/>
            </a:p>
          </p:txBody>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txBody>
            <a:bodyPr/>
            <a:lstStyle/>
            <a:p>
              <a:endParaRPr lang="en-GB"/>
            </a:p>
          </p:txBody>
        </p:sp>
      </p:grpSp>
      <p:sp>
        <p:nvSpPr>
          <p:cNvPr id="17" name="TextBox 16"/>
          <p:cNvSpPr txBox="1"/>
          <p:nvPr/>
        </p:nvSpPr>
        <p:spPr>
          <a:xfrm>
            <a:off x="419100" y="723900"/>
            <a:ext cx="17449800" cy="1323439"/>
          </a:xfrm>
          <a:prstGeom prst="rect">
            <a:avLst/>
          </a:prstGeom>
          <a:noFill/>
        </p:spPr>
        <p:txBody>
          <a:bodyPr wrap="square" rtlCol="0">
            <a:spAutoFit/>
          </a:bodyPr>
          <a:lstStyle/>
          <a:p>
            <a:pPr algn="ctr"/>
            <a:r>
              <a:rPr lang="en-GB" sz="8000" b="1" dirty="0">
                <a:solidFill>
                  <a:srgbClr val="3D558B"/>
                </a:solidFill>
                <a:latin typeface="Arial" pitchFamily="34" charset="0"/>
                <a:cs typeface="Arial" pitchFamily="34" charset="0"/>
              </a:rPr>
              <a:t>Learning Outcomes</a:t>
            </a:r>
          </a:p>
        </p:txBody>
      </p:sp>
      <p:sp>
        <p:nvSpPr>
          <p:cNvPr id="19" name="TextBox 18">
            <a:extLst>
              <a:ext uri="{FF2B5EF4-FFF2-40B4-BE49-F238E27FC236}">
                <a16:creationId xmlns:a16="http://schemas.microsoft.com/office/drawing/2014/main" id="{251BD941-FDE1-3949-99F6-DC4D955DD462}"/>
              </a:ext>
            </a:extLst>
          </p:cNvPr>
          <p:cNvSpPr txBox="1"/>
          <p:nvPr/>
        </p:nvSpPr>
        <p:spPr>
          <a:xfrm>
            <a:off x="1743074" y="2519920"/>
            <a:ext cx="14801850" cy="5078313"/>
          </a:xfrm>
          <a:prstGeom prst="rect">
            <a:avLst/>
          </a:prstGeom>
          <a:noFill/>
        </p:spPr>
        <p:txBody>
          <a:bodyPr wrap="square" rtlCol="0">
            <a:spAutoFit/>
          </a:bodyPr>
          <a:lstStyle/>
          <a:p>
            <a:pPr marL="685800" lvl="0" indent="-685800">
              <a:buFont typeface="Arial" panose="020B0604020202020204" pitchFamily="34" charset="0"/>
              <a:buChar char="•"/>
            </a:pPr>
            <a:r>
              <a:rPr lang="en-GB" sz="5400" dirty="0">
                <a:solidFill>
                  <a:srgbClr val="3D558B"/>
                </a:solidFill>
              </a:rPr>
              <a:t>Increase understanding of poverty and its impact</a:t>
            </a:r>
            <a:br>
              <a:rPr lang="en-GB" sz="5400" dirty="0">
                <a:solidFill>
                  <a:srgbClr val="3D558B"/>
                </a:solidFill>
              </a:rPr>
            </a:br>
            <a:endParaRPr lang="en-GB" sz="5400" dirty="0">
              <a:solidFill>
                <a:srgbClr val="3D558B"/>
              </a:solidFill>
            </a:endParaRPr>
          </a:p>
          <a:p>
            <a:pPr marL="685800" lvl="0" indent="-685800">
              <a:buFont typeface="Arial" panose="020B0604020202020204" pitchFamily="34" charset="0"/>
              <a:buChar char="•"/>
            </a:pPr>
            <a:r>
              <a:rPr lang="en-GB" sz="5400" dirty="0">
                <a:solidFill>
                  <a:srgbClr val="3D558B"/>
                </a:solidFill>
              </a:rPr>
              <a:t>Increased confidence to ask about money worries</a:t>
            </a:r>
            <a:br>
              <a:rPr lang="en-GB" sz="5400" dirty="0">
                <a:solidFill>
                  <a:srgbClr val="3D558B"/>
                </a:solidFill>
              </a:rPr>
            </a:br>
            <a:endParaRPr lang="en-GB" sz="5400" dirty="0">
              <a:solidFill>
                <a:srgbClr val="3D558B"/>
              </a:solidFill>
            </a:endParaRPr>
          </a:p>
          <a:p>
            <a:pPr marL="685800" lvl="0" indent="-685800">
              <a:buFont typeface="Arial" panose="020B0604020202020204" pitchFamily="34" charset="0"/>
              <a:buChar char="•"/>
            </a:pPr>
            <a:r>
              <a:rPr lang="en-GB" sz="5400" dirty="0">
                <a:solidFill>
                  <a:srgbClr val="3D558B"/>
                </a:solidFill>
              </a:rPr>
              <a:t>Increase knowledge of support services for money matters </a:t>
            </a:r>
          </a:p>
        </p:txBody>
      </p:sp>
      <p:pic>
        <p:nvPicPr>
          <p:cNvPr id="23" name="Picture 22">
            <a:extLst>
              <a:ext uri="{FF2B5EF4-FFF2-40B4-BE49-F238E27FC236}">
                <a16:creationId xmlns:a16="http://schemas.microsoft.com/office/drawing/2014/main" id="{D64B9C6F-D529-D446-92C2-FDA6BA36C721}"/>
              </a:ext>
            </a:extLst>
          </p:cNvPr>
          <p:cNvPicPr>
            <a:picLocks noChangeAspect="1" noChangeArrowheads="1"/>
          </p:cNvPicPr>
          <p:nvPr/>
        </p:nvPicPr>
        <p:blipFill>
          <a:blip r:embed="rId2" cstate="print"/>
          <a:srcRect/>
          <a:stretch>
            <a:fillRect/>
          </a:stretch>
        </p:blipFill>
        <p:spPr bwMode="auto">
          <a:xfrm>
            <a:off x="11823062" y="6790416"/>
            <a:ext cx="5583447" cy="2784116"/>
          </a:xfrm>
          <a:prstGeom prst="rect">
            <a:avLst/>
          </a:prstGeom>
          <a:noFill/>
          <a:ln w="9525">
            <a:noFill/>
            <a:miter lim="800000"/>
            <a:headEnd/>
            <a:tailEnd/>
          </a:ln>
        </p:spPr>
      </p:pic>
    </p:spTree>
    <p:extLst>
      <p:ext uri="{BB962C8B-B14F-4D97-AF65-F5344CB8AC3E}">
        <p14:creationId xmlns:p14="http://schemas.microsoft.com/office/powerpoint/2010/main" val="3736185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84A3"/>
        </a:solidFill>
        <a:effectLst/>
      </p:bgPr>
    </p:bg>
    <p:spTree>
      <p:nvGrpSpPr>
        <p:cNvPr id="1" name=""/>
        <p:cNvGrpSpPr/>
        <p:nvPr/>
      </p:nvGrpSpPr>
      <p:grpSpPr>
        <a:xfrm>
          <a:off x="0" y="0"/>
          <a:ext cx="0" cy="0"/>
          <a:chOff x="0" y="0"/>
          <a:chExt cx="0" cy="0"/>
        </a:xfrm>
      </p:grpSpPr>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txBody>
            <a:bodyPr/>
            <a:lstStyle/>
            <a:p>
              <a:endParaRPr lang="en-GB"/>
            </a:p>
          </p:txBody>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txBody>
            <a:bodyPr/>
            <a:lstStyle/>
            <a:p>
              <a:endParaRPr lang="en-GB"/>
            </a:p>
          </p:txBody>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GB"/>
            </a:p>
          </p:txBody>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txBody>
            <a:bodyPr/>
            <a:lstStyle/>
            <a:p>
              <a:endParaRPr lang="en-GB"/>
            </a:p>
          </p:txBody>
        </p:sp>
      </p:grpSp>
      <p:sp>
        <p:nvSpPr>
          <p:cNvPr id="17" name="TextBox 16"/>
          <p:cNvSpPr txBox="1"/>
          <p:nvPr/>
        </p:nvSpPr>
        <p:spPr>
          <a:xfrm>
            <a:off x="419100" y="723900"/>
            <a:ext cx="17449800" cy="1323439"/>
          </a:xfrm>
          <a:prstGeom prst="rect">
            <a:avLst/>
          </a:prstGeom>
          <a:noFill/>
        </p:spPr>
        <p:txBody>
          <a:bodyPr wrap="square" rtlCol="0">
            <a:spAutoFit/>
          </a:bodyPr>
          <a:lstStyle/>
          <a:p>
            <a:pPr algn="ctr"/>
            <a:r>
              <a:rPr lang="en-GB" sz="8000" b="1" dirty="0">
                <a:solidFill>
                  <a:srgbClr val="3D558B"/>
                </a:solidFill>
                <a:latin typeface="Arial" pitchFamily="34" charset="0"/>
                <a:cs typeface="Arial" pitchFamily="34" charset="0"/>
              </a:rPr>
              <a:t>Confidence to talk about money?</a:t>
            </a:r>
          </a:p>
        </p:txBody>
      </p:sp>
      <p:sp>
        <p:nvSpPr>
          <p:cNvPr id="18" name="TextBox 17"/>
          <p:cNvSpPr txBox="1"/>
          <p:nvPr/>
        </p:nvSpPr>
        <p:spPr>
          <a:xfrm>
            <a:off x="1066800" y="2476500"/>
            <a:ext cx="16306800" cy="2585323"/>
          </a:xfrm>
          <a:prstGeom prst="rect">
            <a:avLst/>
          </a:prstGeom>
          <a:noFill/>
        </p:spPr>
        <p:txBody>
          <a:bodyPr wrap="square" rtlCol="0">
            <a:spAutoFit/>
          </a:bodyPr>
          <a:lstStyle/>
          <a:p>
            <a:pPr>
              <a:buNone/>
            </a:pPr>
            <a:r>
              <a:rPr lang="en-GB" sz="5400" dirty="0">
                <a:solidFill>
                  <a:srgbClr val="3D558B"/>
                </a:solidFill>
              </a:rPr>
              <a:t>On a scale of 1 – 10, where 1 is no confidence</a:t>
            </a:r>
          </a:p>
          <a:p>
            <a:pPr>
              <a:buNone/>
            </a:pPr>
            <a:r>
              <a:rPr lang="en-GB" sz="5400" dirty="0">
                <a:solidFill>
                  <a:srgbClr val="3D558B"/>
                </a:solidFill>
              </a:rPr>
              <a:t>and 10 is very confident  - </a:t>
            </a:r>
            <a:r>
              <a:rPr lang="en-GB" sz="5400" b="1" dirty="0">
                <a:solidFill>
                  <a:srgbClr val="3D558B"/>
                </a:solidFill>
              </a:rPr>
              <a:t>How would you rate </a:t>
            </a:r>
          </a:p>
          <a:p>
            <a:pPr>
              <a:buNone/>
            </a:pPr>
            <a:r>
              <a:rPr lang="en-GB" sz="5400" b="1" dirty="0">
                <a:solidFill>
                  <a:srgbClr val="3D558B"/>
                </a:solidFill>
              </a:rPr>
              <a:t>your confidence to talk to someone about money? </a:t>
            </a:r>
          </a:p>
        </p:txBody>
      </p:sp>
      <p:pic>
        <p:nvPicPr>
          <p:cNvPr id="19" name="Picture 3">
            <a:extLst>
              <a:ext uri="{FF2B5EF4-FFF2-40B4-BE49-F238E27FC236}">
                <a16:creationId xmlns:a16="http://schemas.microsoft.com/office/drawing/2014/main" id="{E1C0B537-8C2E-0341-9DE8-2F53FC51FDF3}"/>
              </a:ext>
            </a:extLst>
          </p:cNvPr>
          <p:cNvPicPr>
            <a:picLocks noChangeAspect="1" noChangeArrowheads="1"/>
          </p:cNvPicPr>
          <p:nvPr/>
        </p:nvPicPr>
        <p:blipFill>
          <a:blip r:embed="rId3" cstate="print"/>
          <a:srcRect/>
          <a:stretch>
            <a:fillRect/>
          </a:stretch>
        </p:blipFill>
        <p:spPr bwMode="auto">
          <a:xfrm>
            <a:off x="2891092" y="5386718"/>
            <a:ext cx="12505816" cy="4176382"/>
          </a:xfrm>
          <a:prstGeom prst="rect">
            <a:avLst/>
          </a:prstGeom>
          <a:noFill/>
          <a:ln w="9525">
            <a:noFill/>
            <a:miter lim="800000"/>
            <a:headEnd/>
            <a:tailEnd/>
          </a:ln>
        </p:spPr>
      </p:pic>
    </p:spTree>
    <p:extLst>
      <p:ext uri="{BB962C8B-B14F-4D97-AF65-F5344CB8AC3E}">
        <p14:creationId xmlns:p14="http://schemas.microsoft.com/office/powerpoint/2010/main" val="3850507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84A3"/>
        </a:solidFill>
        <a:effectLst/>
      </p:bgPr>
    </p:bg>
    <p:spTree>
      <p:nvGrpSpPr>
        <p:cNvPr id="1" name=""/>
        <p:cNvGrpSpPr/>
        <p:nvPr/>
      </p:nvGrpSpPr>
      <p:grpSpPr>
        <a:xfrm>
          <a:off x="0" y="0"/>
          <a:ext cx="0" cy="0"/>
          <a:chOff x="0" y="0"/>
          <a:chExt cx="0" cy="0"/>
        </a:xfrm>
      </p:grpSpPr>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txBody>
            <a:bodyPr/>
            <a:lstStyle/>
            <a:p>
              <a:endParaRPr lang="en-GB"/>
            </a:p>
          </p:txBody>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txBody>
            <a:bodyPr/>
            <a:lstStyle/>
            <a:p>
              <a:endParaRPr lang="en-GB"/>
            </a:p>
          </p:txBody>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GB"/>
            </a:p>
          </p:txBody>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txBody>
            <a:bodyPr/>
            <a:lstStyle/>
            <a:p>
              <a:endParaRPr lang="en-GB"/>
            </a:p>
          </p:txBody>
        </p:sp>
      </p:grpSp>
      <p:sp>
        <p:nvSpPr>
          <p:cNvPr id="17" name="TextBox 16"/>
          <p:cNvSpPr txBox="1"/>
          <p:nvPr/>
        </p:nvSpPr>
        <p:spPr>
          <a:xfrm>
            <a:off x="419100" y="723900"/>
            <a:ext cx="17449800" cy="1323439"/>
          </a:xfrm>
          <a:prstGeom prst="rect">
            <a:avLst/>
          </a:prstGeom>
          <a:noFill/>
        </p:spPr>
        <p:txBody>
          <a:bodyPr wrap="square" rtlCol="0">
            <a:spAutoFit/>
          </a:bodyPr>
          <a:lstStyle/>
          <a:p>
            <a:pPr algn="ctr"/>
            <a:r>
              <a:rPr lang="en-GB" sz="8000" b="1" dirty="0">
                <a:solidFill>
                  <a:srgbClr val="3D558B"/>
                </a:solidFill>
                <a:latin typeface="Arial" pitchFamily="34" charset="0"/>
                <a:cs typeface="Arial" pitchFamily="34" charset="0"/>
              </a:rPr>
              <a:t>Knowledge of support</a:t>
            </a:r>
          </a:p>
        </p:txBody>
      </p:sp>
      <p:sp>
        <p:nvSpPr>
          <p:cNvPr id="18" name="TextBox 17"/>
          <p:cNvSpPr txBox="1"/>
          <p:nvPr/>
        </p:nvSpPr>
        <p:spPr>
          <a:xfrm>
            <a:off x="1066800" y="2476500"/>
            <a:ext cx="16459200" cy="3416320"/>
          </a:xfrm>
          <a:prstGeom prst="rect">
            <a:avLst/>
          </a:prstGeom>
          <a:noFill/>
        </p:spPr>
        <p:txBody>
          <a:bodyPr wrap="square" rtlCol="0">
            <a:spAutoFit/>
          </a:bodyPr>
          <a:lstStyle/>
          <a:p>
            <a:pPr>
              <a:buNone/>
            </a:pPr>
            <a:r>
              <a:rPr lang="en-GB" sz="5400" dirty="0">
                <a:solidFill>
                  <a:srgbClr val="3D558B"/>
                </a:solidFill>
              </a:rPr>
              <a:t>On a scale of 1 – 10, where 1 is no knowledge and 10 is high level of knowledge- </a:t>
            </a:r>
            <a:r>
              <a:rPr lang="en-GB" sz="5400" b="1" dirty="0">
                <a:solidFill>
                  <a:srgbClr val="3D558B"/>
                </a:solidFill>
              </a:rPr>
              <a:t>How much do you think you know about services which help people maximise their income?</a:t>
            </a:r>
          </a:p>
        </p:txBody>
      </p:sp>
      <p:pic>
        <p:nvPicPr>
          <p:cNvPr id="15" name="Picture 5">
            <a:extLst>
              <a:ext uri="{FF2B5EF4-FFF2-40B4-BE49-F238E27FC236}">
                <a16:creationId xmlns:a16="http://schemas.microsoft.com/office/drawing/2014/main" id="{075DE319-55E8-1D47-A15B-15F9B1435674}"/>
              </a:ext>
            </a:extLst>
          </p:cNvPr>
          <p:cNvPicPr>
            <a:picLocks noChangeAspect="1" noChangeArrowheads="1"/>
          </p:cNvPicPr>
          <p:nvPr/>
        </p:nvPicPr>
        <p:blipFill>
          <a:blip r:embed="rId3" cstate="print"/>
          <a:srcRect/>
          <a:stretch>
            <a:fillRect/>
          </a:stretch>
        </p:blipFill>
        <p:spPr bwMode="auto">
          <a:xfrm>
            <a:off x="2145490" y="5769367"/>
            <a:ext cx="13997018" cy="3855001"/>
          </a:xfrm>
          <a:prstGeom prst="rect">
            <a:avLst/>
          </a:prstGeom>
          <a:noFill/>
          <a:ln w="9525">
            <a:noFill/>
            <a:miter lim="800000"/>
            <a:headEnd/>
            <a:tailEnd/>
          </a:ln>
        </p:spPr>
      </p:pic>
    </p:spTree>
    <p:extLst>
      <p:ext uri="{BB962C8B-B14F-4D97-AF65-F5344CB8AC3E}">
        <p14:creationId xmlns:p14="http://schemas.microsoft.com/office/powerpoint/2010/main" val="1936650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8"/>
          <p:cNvGrpSpPr/>
          <p:nvPr/>
        </p:nvGrpSpPr>
        <p:grpSpPr>
          <a:xfrm>
            <a:off x="914400" y="-2628900"/>
            <a:ext cx="17907000" cy="14016101"/>
            <a:chOff x="0" y="0"/>
            <a:chExt cx="1913890" cy="1913890"/>
          </a:xfrm>
        </p:grpSpPr>
        <p:sp>
          <p:nvSpPr>
            <p:cNvPr id="21"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txBody>
            <a:bodyPr/>
            <a:lstStyle/>
            <a:p>
              <a:endParaRPr lang="en-GB"/>
            </a:p>
          </p:txBody>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txBody>
            <a:bodyPr/>
            <a:lstStyle/>
            <a:p>
              <a:endParaRPr lang="en-GB"/>
            </a:p>
          </p:txBody>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GB"/>
            </a:p>
          </p:txBody>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txBody>
            <a:bodyPr/>
            <a:lstStyle/>
            <a:p>
              <a:endParaRPr lang="en-GB"/>
            </a:p>
          </p:txBody>
        </p:sp>
      </p:grpSp>
      <p:sp>
        <p:nvSpPr>
          <p:cNvPr id="17" name="TextBox 16"/>
          <p:cNvSpPr txBox="1"/>
          <p:nvPr/>
        </p:nvSpPr>
        <p:spPr>
          <a:xfrm>
            <a:off x="419100" y="723900"/>
            <a:ext cx="17449800" cy="1323439"/>
          </a:xfrm>
          <a:prstGeom prst="rect">
            <a:avLst/>
          </a:prstGeom>
          <a:noFill/>
        </p:spPr>
        <p:txBody>
          <a:bodyPr wrap="square" rtlCol="0">
            <a:spAutoFit/>
          </a:bodyPr>
          <a:lstStyle/>
          <a:p>
            <a:pPr algn="ctr"/>
            <a:r>
              <a:rPr lang="en-GB" sz="8000" b="1" dirty="0">
                <a:solidFill>
                  <a:srgbClr val="3D558B"/>
                </a:solidFill>
                <a:latin typeface="Arial" pitchFamily="34" charset="0"/>
                <a:cs typeface="Arial" pitchFamily="34" charset="0"/>
              </a:rPr>
              <a:t>Poverty</a:t>
            </a:r>
          </a:p>
        </p:txBody>
      </p:sp>
      <p:sp>
        <p:nvSpPr>
          <p:cNvPr id="18" name="TextBox 17"/>
          <p:cNvSpPr txBox="1"/>
          <p:nvPr/>
        </p:nvSpPr>
        <p:spPr>
          <a:xfrm>
            <a:off x="609600" y="2243197"/>
            <a:ext cx="17068800" cy="2062103"/>
          </a:xfrm>
          <a:prstGeom prst="rect">
            <a:avLst/>
          </a:prstGeom>
          <a:noFill/>
        </p:spPr>
        <p:txBody>
          <a:bodyPr wrap="square" rtlCol="0">
            <a:spAutoFit/>
          </a:bodyPr>
          <a:lstStyle/>
          <a:p>
            <a:pPr algn="ctr"/>
            <a:r>
              <a:rPr lang="en-GB" sz="5000" dirty="0">
                <a:solidFill>
                  <a:srgbClr val="3D558B"/>
                </a:solidFill>
                <a:latin typeface="Arial" panose="020B0604020202020204" pitchFamily="34" charset="0"/>
                <a:cs typeface="Arial" panose="020B0604020202020204" pitchFamily="34" charset="0"/>
              </a:rPr>
              <a:t>‘Poverty is when a person’s resources are well below their minimum needs, including the need to take part in society.’</a:t>
            </a:r>
          </a:p>
          <a:p>
            <a:pPr algn="ctr"/>
            <a:endParaRPr lang="en-GB" sz="400" dirty="0">
              <a:solidFill>
                <a:srgbClr val="3D558B"/>
              </a:solidFill>
              <a:latin typeface="Arial" panose="020B0604020202020204" pitchFamily="34" charset="0"/>
              <a:cs typeface="Arial" panose="020B0604020202020204" pitchFamily="34" charset="0"/>
            </a:endParaRPr>
          </a:p>
          <a:p>
            <a:pPr algn="ctr">
              <a:buNone/>
            </a:pPr>
            <a:r>
              <a:rPr lang="en-GB" sz="2400" i="1" dirty="0">
                <a:solidFill>
                  <a:srgbClr val="3D558B"/>
                </a:solidFill>
                <a:latin typeface="Arial" panose="020B0604020202020204" pitchFamily="34" charset="0"/>
                <a:cs typeface="Arial" panose="020B0604020202020204" pitchFamily="34" charset="0"/>
              </a:rPr>
              <a:t>Joseph Rowntree Foundation, Nov 2017</a:t>
            </a:r>
          </a:p>
        </p:txBody>
      </p:sp>
      <p:pic>
        <p:nvPicPr>
          <p:cNvPr id="23554" name="Picture 2" descr="See the source image"/>
          <p:cNvPicPr>
            <a:picLocks noChangeAspect="1" noChangeArrowheads="1"/>
          </p:cNvPicPr>
          <p:nvPr/>
        </p:nvPicPr>
        <p:blipFill>
          <a:blip r:embed="rId3" cstate="print"/>
          <a:srcRect/>
          <a:stretch>
            <a:fillRect/>
          </a:stretch>
        </p:blipFill>
        <p:spPr bwMode="auto">
          <a:xfrm>
            <a:off x="5486400" y="4687442"/>
            <a:ext cx="7277100" cy="4875658"/>
          </a:xfrm>
          <a:prstGeom prst="rect">
            <a:avLst/>
          </a:prstGeom>
          <a:noFill/>
        </p:spPr>
      </p:pic>
    </p:spTree>
    <p:extLst>
      <p:ext uri="{BB962C8B-B14F-4D97-AF65-F5344CB8AC3E}">
        <p14:creationId xmlns:p14="http://schemas.microsoft.com/office/powerpoint/2010/main" val="969024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8"/>
          <p:cNvGrpSpPr/>
          <p:nvPr/>
        </p:nvGrpSpPr>
        <p:grpSpPr>
          <a:xfrm>
            <a:off x="914400" y="-2628900"/>
            <a:ext cx="17907000" cy="14016101"/>
            <a:chOff x="0" y="0"/>
            <a:chExt cx="1913890" cy="1913890"/>
          </a:xfrm>
        </p:grpSpPr>
        <p:sp>
          <p:nvSpPr>
            <p:cNvPr id="21"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txBody>
            <a:bodyPr/>
            <a:lstStyle/>
            <a:p>
              <a:endParaRPr lang="en-GB"/>
            </a:p>
          </p:txBody>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txBody>
            <a:bodyPr/>
            <a:lstStyle/>
            <a:p>
              <a:endParaRPr lang="en-GB"/>
            </a:p>
          </p:txBody>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GB"/>
            </a:p>
          </p:txBody>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sp>
        <p:nvSpPr>
          <p:cNvPr id="11" name="Freeform 11"/>
          <p:cNvSpPr/>
          <p:nvPr/>
        </p:nvSpPr>
        <p:spPr>
          <a:xfrm>
            <a:off x="427530" y="343442"/>
            <a:ext cx="17432939" cy="9600113"/>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txBody>
          <a:bodyPr/>
          <a:lstStyle/>
          <a:p>
            <a:endParaRPr lang="en-GB" dirty="0"/>
          </a:p>
        </p:txBody>
      </p:sp>
      <p:sp>
        <p:nvSpPr>
          <p:cNvPr id="17" name="TextBox 16"/>
          <p:cNvSpPr txBox="1"/>
          <p:nvPr/>
        </p:nvSpPr>
        <p:spPr>
          <a:xfrm>
            <a:off x="419100" y="697778"/>
            <a:ext cx="17449800" cy="1323439"/>
          </a:xfrm>
          <a:prstGeom prst="rect">
            <a:avLst/>
          </a:prstGeom>
          <a:noFill/>
        </p:spPr>
        <p:txBody>
          <a:bodyPr wrap="square" rtlCol="0">
            <a:spAutoFit/>
          </a:bodyPr>
          <a:lstStyle/>
          <a:p>
            <a:pPr algn="ctr"/>
            <a:r>
              <a:rPr lang="en-GB" sz="8000" b="1" dirty="0">
                <a:solidFill>
                  <a:srgbClr val="3D558B"/>
                </a:solidFill>
              </a:rPr>
              <a:t>Types of poverty</a:t>
            </a:r>
            <a:endParaRPr lang="en-GB" sz="8000" b="1" dirty="0">
              <a:solidFill>
                <a:srgbClr val="3D558B"/>
              </a:solidFill>
              <a:latin typeface="Arial" pitchFamily="34" charset="0"/>
              <a:cs typeface="Arial" pitchFamily="34" charset="0"/>
            </a:endParaRPr>
          </a:p>
        </p:txBody>
      </p:sp>
      <p:sp>
        <p:nvSpPr>
          <p:cNvPr id="18" name="TextBox 17"/>
          <p:cNvSpPr txBox="1"/>
          <p:nvPr/>
        </p:nvSpPr>
        <p:spPr>
          <a:xfrm>
            <a:off x="419100" y="8450025"/>
            <a:ext cx="17449800" cy="861774"/>
          </a:xfrm>
          <a:prstGeom prst="rect">
            <a:avLst/>
          </a:prstGeom>
          <a:noFill/>
        </p:spPr>
        <p:txBody>
          <a:bodyPr wrap="square" rtlCol="0">
            <a:spAutoFit/>
          </a:bodyPr>
          <a:lstStyle/>
          <a:p>
            <a:pPr algn="ctr"/>
            <a:r>
              <a:rPr lang="en-GB" sz="5000" dirty="0">
                <a:solidFill>
                  <a:srgbClr val="3D558B"/>
                </a:solidFill>
                <a:latin typeface="Arial" pitchFamily="34" charset="0"/>
                <a:cs typeface="Arial" pitchFamily="34" charset="0"/>
              </a:rPr>
              <a:t>But poverty is still poverty…  </a:t>
            </a:r>
          </a:p>
        </p:txBody>
      </p:sp>
      <p:pic>
        <p:nvPicPr>
          <p:cNvPr id="13" name="Picture 12">
            <a:extLst>
              <a:ext uri="{FF2B5EF4-FFF2-40B4-BE49-F238E27FC236}">
                <a16:creationId xmlns:a16="http://schemas.microsoft.com/office/drawing/2014/main" id="{DFEEED53-64AC-3358-656A-F334C90AA4B8}"/>
              </a:ext>
            </a:extLst>
          </p:cNvPr>
          <p:cNvPicPr>
            <a:picLocks noChangeAspect="1"/>
          </p:cNvPicPr>
          <p:nvPr/>
        </p:nvPicPr>
        <p:blipFill>
          <a:blip r:embed="rId3"/>
          <a:stretch>
            <a:fillRect/>
          </a:stretch>
        </p:blipFill>
        <p:spPr>
          <a:xfrm>
            <a:off x="1496011" y="2312706"/>
            <a:ext cx="4849235" cy="2761370"/>
          </a:xfrm>
          <a:prstGeom prst="rect">
            <a:avLst/>
          </a:prstGeom>
        </p:spPr>
      </p:pic>
      <p:pic>
        <p:nvPicPr>
          <p:cNvPr id="20" name="Picture 19">
            <a:extLst>
              <a:ext uri="{FF2B5EF4-FFF2-40B4-BE49-F238E27FC236}">
                <a16:creationId xmlns:a16="http://schemas.microsoft.com/office/drawing/2014/main" id="{4DC473E5-1327-D06C-768D-3C6635CE1EAF}"/>
              </a:ext>
            </a:extLst>
          </p:cNvPr>
          <p:cNvPicPr>
            <a:picLocks noChangeAspect="1"/>
          </p:cNvPicPr>
          <p:nvPr/>
        </p:nvPicPr>
        <p:blipFill>
          <a:blip r:embed="rId4"/>
          <a:stretch>
            <a:fillRect/>
          </a:stretch>
        </p:blipFill>
        <p:spPr>
          <a:xfrm>
            <a:off x="6538694" y="2325198"/>
            <a:ext cx="4849235" cy="2763543"/>
          </a:xfrm>
          <a:prstGeom prst="rect">
            <a:avLst/>
          </a:prstGeom>
        </p:spPr>
      </p:pic>
      <p:pic>
        <p:nvPicPr>
          <p:cNvPr id="23" name="Picture 22">
            <a:extLst>
              <a:ext uri="{FF2B5EF4-FFF2-40B4-BE49-F238E27FC236}">
                <a16:creationId xmlns:a16="http://schemas.microsoft.com/office/drawing/2014/main" id="{3E751ADA-2352-9A0C-275C-7478348EDE88}"/>
              </a:ext>
            </a:extLst>
          </p:cNvPr>
          <p:cNvPicPr>
            <a:picLocks noChangeAspect="1"/>
          </p:cNvPicPr>
          <p:nvPr/>
        </p:nvPicPr>
        <p:blipFill>
          <a:blip r:embed="rId5"/>
          <a:stretch>
            <a:fillRect/>
          </a:stretch>
        </p:blipFill>
        <p:spPr>
          <a:xfrm>
            <a:off x="11694471" y="2298864"/>
            <a:ext cx="4762401" cy="2775212"/>
          </a:xfrm>
          <a:prstGeom prst="rect">
            <a:avLst/>
          </a:prstGeom>
        </p:spPr>
      </p:pic>
      <p:pic>
        <p:nvPicPr>
          <p:cNvPr id="25" name="Picture 24">
            <a:extLst>
              <a:ext uri="{FF2B5EF4-FFF2-40B4-BE49-F238E27FC236}">
                <a16:creationId xmlns:a16="http://schemas.microsoft.com/office/drawing/2014/main" id="{EBE82F03-B34E-D135-5AC7-3DE328D13CAC}"/>
              </a:ext>
            </a:extLst>
          </p:cNvPr>
          <p:cNvPicPr>
            <a:picLocks noChangeAspect="1"/>
          </p:cNvPicPr>
          <p:nvPr/>
        </p:nvPicPr>
        <p:blipFill>
          <a:blip r:embed="rId6"/>
          <a:stretch>
            <a:fillRect/>
          </a:stretch>
        </p:blipFill>
        <p:spPr>
          <a:xfrm>
            <a:off x="1623323" y="5190183"/>
            <a:ext cx="4789419" cy="2856235"/>
          </a:xfrm>
          <a:prstGeom prst="rect">
            <a:avLst/>
          </a:prstGeom>
        </p:spPr>
      </p:pic>
      <p:pic>
        <p:nvPicPr>
          <p:cNvPr id="27" name="Picture 26">
            <a:extLst>
              <a:ext uri="{FF2B5EF4-FFF2-40B4-BE49-F238E27FC236}">
                <a16:creationId xmlns:a16="http://schemas.microsoft.com/office/drawing/2014/main" id="{034CFD63-7411-45E6-4B61-CB0427360E60}"/>
              </a:ext>
            </a:extLst>
          </p:cNvPr>
          <p:cNvPicPr>
            <a:picLocks noChangeAspect="1"/>
          </p:cNvPicPr>
          <p:nvPr/>
        </p:nvPicPr>
        <p:blipFill>
          <a:blip r:embed="rId7"/>
          <a:stretch>
            <a:fillRect/>
          </a:stretch>
        </p:blipFill>
        <p:spPr>
          <a:xfrm>
            <a:off x="6634789" y="5114740"/>
            <a:ext cx="4753139" cy="2728336"/>
          </a:xfrm>
          <a:prstGeom prst="rect">
            <a:avLst/>
          </a:prstGeom>
        </p:spPr>
      </p:pic>
      <p:pic>
        <p:nvPicPr>
          <p:cNvPr id="45" name="Picture 44">
            <a:extLst>
              <a:ext uri="{FF2B5EF4-FFF2-40B4-BE49-F238E27FC236}">
                <a16:creationId xmlns:a16="http://schemas.microsoft.com/office/drawing/2014/main" id="{4B8EB279-0165-DCF8-D3F3-057833ADDEC0}"/>
              </a:ext>
            </a:extLst>
          </p:cNvPr>
          <p:cNvPicPr>
            <a:picLocks noChangeAspect="1"/>
          </p:cNvPicPr>
          <p:nvPr/>
        </p:nvPicPr>
        <p:blipFill>
          <a:blip r:embed="rId8"/>
          <a:stretch>
            <a:fillRect/>
          </a:stretch>
        </p:blipFill>
        <p:spPr>
          <a:xfrm>
            <a:off x="11629064" y="5143500"/>
            <a:ext cx="4914642" cy="2707364"/>
          </a:xfrm>
          <a:prstGeom prst="rect">
            <a:avLst/>
          </a:prstGeom>
        </p:spPr>
      </p:pic>
    </p:spTree>
    <p:extLst>
      <p:ext uri="{BB962C8B-B14F-4D97-AF65-F5344CB8AC3E}">
        <p14:creationId xmlns:p14="http://schemas.microsoft.com/office/powerpoint/2010/main" val="100795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8"/>
          <p:cNvGrpSpPr/>
          <p:nvPr/>
        </p:nvGrpSpPr>
        <p:grpSpPr>
          <a:xfrm>
            <a:off x="914400" y="-2628900"/>
            <a:ext cx="17907000" cy="14016101"/>
            <a:chOff x="0" y="0"/>
            <a:chExt cx="1913890" cy="1913890"/>
          </a:xfrm>
        </p:grpSpPr>
        <p:sp>
          <p:nvSpPr>
            <p:cNvPr id="16"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txBody>
            <a:bodyPr/>
            <a:lstStyle/>
            <a:p>
              <a:endParaRPr lang="en-GB"/>
            </a:p>
          </p:txBody>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txBody>
            <a:bodyPr/>
            <a:lstStyle/>
            <a:p>
              <a:endParaRPr lang="en-GB"/>
            </a:p>
          </p:txBody>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GB"/>
            </a:p>
          </p:txBody>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txBody>
            <a:bodyPr/>
            <a:lstStyle/>
            <a:p>
              <a:endParaRPr lang="en-GB"/>
            </a:p>
          </p:txBody>
        </p:sp>
      </p:grpSp>
      <p:sp>
        <p:nvSpPr>
          <p:cNvPr id="17" name="TextBox 16"/>
          <p:cNvSpPr txBox="1"/>
          <p:nvPr/>
        </p:nvSpPr>
        <p:spPr>
          <a:xfrm>
            <a:off x="419100" y="723900"/>
            <a:ext cx="17449800" cy="1323439"/>
          </a:xfrm>
          <a:prstGeom prst="rect">
            <a:avLst/>
          </a:prstGeom>
          <a:noFill/>
        </p:spPr>
        <p:txBody>
          <a:bodyPr wrap="square" rtlCol="0">
            <a:spAutoFit/>
          </a:bodyPr>
          <a:lstStyle/>
          <a:p>
            <a:pPr algn="ctr"/>
            <a:r>
              <a:rPr lang="en-GB" sz="8000" dirty="0">
                <a:solidFill>
                  <a:srgbClr val="3D558B"/>
                </a:solidFill>
                <a:latin typeface="Arial" panose="020B0604020202020204" pitchFamily="34" charset="0"/>
                <a:cs typeface="Arial" panose="020B0604020202020204" pitchFamily="34" charset="0"/>
              </a:rPr>
              <a:t>Who is likely to be living in poverty?</a:t>
            </a:r>
            <a:endParaRPr lang="en-GB" sz="8000" b="1" dirty="0">
              <a:solidFill>
                <a:srgbClr val="3D558B"/>
              </a:solidFill>
              <a:latin typeface="Arial" pitchFamily="34" charset="0"/>
              <a:cs typeface="Arial" pitchFamily="34" charset="0"/>
            </a:endParaRPr>
          </a:p>
        </p:txBody>
      </p:sp>
      <p:graphicFrame>
        <p:nvGraphicFramePr>
          <p:cNvPr id="12" name="Diagram 11">
            <a:extLst>
              <a:ext uri="{FF2B5EF4-FFF2-40B4-BE49-F238E27FC236}">
                <a16:creationId xmlns:a16="http://schemas.microsoft.com/office/drawing/2014/main" id="{406B9C4D-98AD-F708-E9AA-8D97FCD72ED8}"/>
              </a:ext>
            </a:extLst>
          </p:cNvPr>
          <p:cNvGraphicFramePr/>
          <p:nvPr>
            <p:extLst>
              <p:ext uri="{D42A27DB-BD31-4B8C-83A1-F6EECF244321}">
                <p14:modId xmlns:p14="http://schemas.microsoft.com/office/powerpoint/2010/main" val="2946455424"/>
              </p:ext>
            </p:extLst>
          </p:nvPr>
        </p:nvGraphicFramePr>
        <p:xfrm>
          <a:off x="3895599" y="2047340"/>
          <a:ext cx="10496800" cy="7515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945A6D95-3128-09EE-9566-CE3CAF780C7C}"/>
              </a:ext>
            </a:extLst>
          </p:cNvPr>
          <p:cNvSpPr txBox="1"/>
          <p:nvPr/>
        </p:nvSpPr>
        <p:spPr>
          <a:xfrm>
            <a:off x="9641147" y="3848100"/>
            <a:ext cx="1781944" cy="523220"/>
          </a:xfrm>
          <a:prstGeom prst="rect">
            <a:avLst/>
          </a:prstGeom>
          <a:noFill/>
        </p:spPr>
        <p:txBody>
          <a:bodyPr wrap="square" rtlCol="0">
            <a:spAutoFit/>
          </a:bodyPr>
          <a:lstStyle/>
          <a:p>
            <a:r>
              <a:rPr lang="en-GB" sz="2800" b="1" dirty="0"/>
              <a:t>Children </a:t>
            </a:r>
          </a:p>
        </p:txBody>
      </p:sp>
      <p:sp>
        <p:nvSpPr>
          <p:cNvPr id="14" name="TextBox 13">
            <a:extLst>
              <a:ext uri="{FF2B5EF4-FFF2-40B4-BE49-F238E27FC236}">
                <a16:creationId xmlns:a16="http://schemas.microsoft.com/office/drawing/2014/main" id="{556231BD-3E50-6430-3A28-1FDBCF26EC8A}"/>
              </a:ext>
            </a:extLst>
          </p:cNvPr>
          <p:cNvSpPr txBox="1"/>
          <p:nvPr/>
        </p:nvSpPr>
        <p:spPr>
          <a:xfrm>
            <a:off x="10171892" y="5818137"/>
            <a:ext cx="1631609" cy="1384995"/>
          </a:xfrm>
          <a:prstGeom prst="rect">
            <a:avLst/>
          </a:prstGeom>
          <a:noFill/>
        </p:spPr>
        <p:txBody>
          <a:bodyPr wrap="square" rtlCol="0">
            <a:spAutoFit/>
          </a:bodyPr>
          <a:lstStyle/>
          <a:p>
            <a:pPr algn="ctr"/>
            <a:r>
              <a:rPr lang="en-GB" sz="2800" b="1" dirty="0"/>
              <a:t>Working age people </a:t>
            </a:r>
          </a:p>
        </p:txBody>
      </p:sp>
      <p:sp>
        <p:nvSpPr>
          <p:cNvPr id="18" name="TextBox 17">
            <a:extLst>
              <a:ext uri="{FF2B5EF4-FFF2-40B4-BE49-F238E27FC236}">
                <a16:creationId xmlns:a16="http://schemas.microsoft.com/office/drawing/2014/main" id="{95929739-2E77-4328-628D-46297659EA35}"/>
              </a:ext>
            </a:extLst>
          </p:cNvPr>
          <p:cNvSpPr txBox="1"/>
          <p:nvPr/>
        </p:nvSpPr>
        <p:spPr>
          <a:xfrm>
            <a:off x="8306224" y="7598286"/>
            <a:ext cx="1806392" cy="523220"/>
          </a:xfrm>
          <a:prstGeom prst="rect">
            <a:avLst/>
          </a:prstGeom>
          <a:noFill/>
        </p:spPr>
        <p:txBody>
          <a:bodyPr wrap="none" rtlCol="0">
            <a:spAutoFit/>
          </a:bodyPr>
          <a:lstStyle/>
          <a:p>
            <a:r>
              <a:rPr lang="en-GB" sz="2800" b="1" dirty="0"/>
              <a:t>Pensioners</a:t>
            </a:r>
          </a:p>
        </p:txBody>
      </p:sp>
      <p:sp>
        <p:nvSpPr>
          <p:cNvPr id="20" name="TextBox 19">
            <a:extLst>
              <a:ext uri="{FF2B5EF4-FFF2-40B4-BE49-F238E27FC236}">
                <a16:creationId xmlns:a16="http://schemas.microsoft.com/office/drawing/2014/main" id="{E667B46E-9D1F-12AA-D2BB-3B6F44421A4F}"/>
              </a:ext>
            </a:extLst>
          </p:cNvPr>
          <p:cNvSpPr txBox="1"/>
          <p:nvPr/>
        </p:nvSpPr>
        <p:spPr>
          <a:xfrm>
            <a:off x="6404482" y="5805220"/>
            <a:ext cx="1490514" cy="1384995"/>
          </a:xfrm>
          <a:prstGeom prst="rect">
            <a:avLst/>
          </a:prstGeom>
          <a:noFill/>
        </p:spPr>
        <p:txBody>
          <a:bodyPr wrap="square" rtlCol="0">
            <a:spAutoFit/>
          </a:bodyPr>
          <a:lstStyle/>
          <a:p>
            <a:pPr algn="ctr"/>
            <a:r>
              <a:rPr lang="en-GB" sz="2800" b="1" dirty="0"/>
              <a:t>Ethnic minority groups</a:t>
            </a:r>
          </a:p>
        </p:txBody>
      </p:sp>
      <p:sp>
        <p:nvSpPr>
          <p:cNvPr id="21" name="TextBox 20">
            <a:extLst>
              <a:ext uri="{FF2B5EF4-FFF2-40B4-BE49-F238E27FC236}">
                <a16:creationId xmlns:a16="http://schemas.microsoft.com/office/drawing/2014/main" id="{D9D5183A-043A-C5DF-183C-11EB2D433A08}"/>
              </a:ext>
            </a:extLst>
          </p:cNvPr>
          <p:cNvSpPr txBox="1"/>
          <p:nvPr/>
        </p:nvSpPr>
        <p:spPr>
          <a:xfrm>
            <a:off x="7081392" y="3197733"/>
            <a:ext cx="2035400" cy="1815882"/>
          </a:xfrm>
          <a:prstGeom prst="rect">
            <a:avLst/>
          </a:prstGeom>
          <a:noFill/>
        </p:spPr>
        <p:txBody>
          <a:bodyPr wrap="square" rtlCol="0">
            <a:spAutoFit/>
          </a:bodyPr>
          <a:lstStyle/>
          <a:p>
            <a:pPr algn="ctr"/>
            <a:r>
              <a:rPr lang="en-GB" sz="2800" b="1" dirty="0"/>
              <a:t>A household with a disabled member  </a:t>
            </a:r>
          </a:p>
        </p:txBody>
      </p:sp>
    </p:spTree>
    <p:extLst>
      <p:ext uri="{BB962C8B-B14F-4D97-AF65-F5344CB8AC3E}">
        <p14:creationId xmlns:p14="http://schemas.microsoft.com/office/powerpoint/2010/main" val="191183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8"/>
          <p:cNvGrpSpPr/>
          <p:nvPr/>
        </p:nvGrpSpPr>
        <p:grpSpPr>
          <a:xfrm>
            <a:off x="914400" y="-2628900"/>
            <a:ext cx="17907000" cy="14016101"/>
            <a:chOff x="0" y="0"/>
            <a:chExt cx="1913890" cy="1913890"/>
          </a:xfrm>
        </p:grpSpPr>
        <p:sp>
          <p:nvSpPr>
            <p:cNvPr id="18"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2" name="Group 2"/>
          <p:cNvGrpSpPr/>
          <p:nvPr/>
        </p:nvGrpSpPr>
        <p:grpSpPr>
          <a:xfrm rot="2206525">
            <a:off x="-10851289" y="-7572574"/>
            <a:ext cx="17202549" cy="17202549"/>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D16A61"/>
            </a:solidFill>
          </p:spPr>
          <p:txBody>
            <a:bodyPr/>
            <a:lstStyle/>
            <a:p>
              <a:endParaRPr lang="en-GB"/>
            </a:p>
          </p:txBody>
        </p:sp>
      </p:grpSp>
      <p:grpSp>
        <p:nvGrpSpPr>
          <p:cNvPr id="4" name="Group 4"/>
          <p:cNvGrpSpPr/>
          <p:nvPr/>
        </p:nvGrpSpPr>
        <p:grpSpPr>
          <a:xfrm rot="2206525">
            <a:off x="-12010284" y="-7572574"/>
            <a:ext cx="17202549" cy="17202549"/>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1A492"/>
            </a:solidFill>
          </p:spPr>
          <p:txBody>
            <a:bodyPr/>
            <a:lstStyle/>
            <a:p>
              <a:endParaRPr lang="en-GB"/>
            </a:p>
          </p:txBody>
        </p:sp>
      </p:grpSp>
      <p:grpSp>
        <p:nvGrpSpPr>
          <p:cNvPr id="6" name="Group 6"/>
          <p:cNvGrpSpPr/>
          <p:nvPr/>
        </p:nvGrpSpPr>
        <p:grpSpPr>
          <a:xfrm rot="2206525">
            <a:off x="-9456533" y="-6221400"/>
            <a:ext cx="14016100" cy="14016100"/>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FFFF"/>
            </a:solidFill>
          </p:spPr>
          <p:txBody>
            <a:bodyPr/>
            <a:lstStyle/>
            <a:p>
              <a:endParaRPr lang="en-GB"/>
            </a:p>
          </p:txBody>
        </p:sp>
      </p:grpSp>
      <p:grpSp>
        <p:nvGrpSpPr>
          <p:cNvPr id="8" name="Group 8"/>
          <p:cNvGrpSpPr/>
          <p:nvPr/>
        </p:nvGrpSpPr>
        <p:grpSpPr>
          <a:xfrm rot="2206525">
            <a:off x="-10236085" y="-6827166"/>
            <a:ext cx="14016100" cy="14016100"/>
            <a:chOff x="0" y="0"/>
            <a:chExt cx="1913890" cy="1913890"/>
          </a:xfrm>
        </p:grpSpPr>
        <p:sp>
          <p:nvSpPr>
            <p:cNvPr id="9" name="Freeform 9"/>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7084A3"/>
            </a:solidFill>
          </p:spPr>
          <p:txBody>
            <a:bodyPr/>
            <a:lstStyle/>
            <a:p>
              <a:endParaRPr lang="en-GB"/>
            </a:p>
          </p:txBody>
        </p:sp>
      </p:grpSp>
      <p:grpSp>
        <p:nvGrpSpPr>
          <p:cNvPr id="10" name="Group 10"/>
          <p:cNvGrpSpPr/>
          <p:nvPr/>
        </p:nvGrpSpPr>
        <p:grpSpPr>
          <a:xfrm>
            <a:off x="427530" y="343442"/>
            <a:ext cx="17432939" cy="9600116"/>
            <a:chOff x="0" y="0"/>
            <a:chExt cx="5475614" cy="3015357"/>
          </a:xfrm>
        </p:grpSpPr>
        <p:sp>
          <p:nvSpPr>
            <p:cNvPr id="11" name="Freeform 11"/>
            <p:cNvSpPr/>
            <p:nvPr/>
          </p:nvSpPr>
          <p:spPr>
            <a:xfrm>
              <a:off x="0" y="0"/>
              <a:ext cx="5475614" cy="3015356"/>
            </a:xfrm>
            <a:custGeom>
              <a:avLst/>
              <a:gdLst/>
              <a:ahLst/>
              <a:cxnLst/>
              <a:rect l="l" t="t" r="r" b="b"/>
              <a:pathLst>
                <a:path w="5475614" h="3015356">
                  <a:moveTo>
                    <a:pt x="0" y="0"/>
                  </a:moveTo>
                  <a:lnTo>
                    <a:pt x="5475614" y="0"/>
                  </a:lnTo>
                  <a:lnTo>
                    <a:pt x="5475614" y="3015356"/>
                  </a:lnTo>
                  <a:lnTo>
                    <a:pt x="0" y="3015356"/>
                  </a:lnTo>
                  <a:close/>
                </a:path>
              </a:pathLst>
            </a:custGeom>
            <a:solidFill>
              <a:srgbClr val="FFFFFF"/>
            </a:solidFill>
          </p:spPr>
          <p:txBody>
            <a:bodyPr/>
            <a:lstStyle/>
            <a:p>
              <a:endParaRPr lang="en-GB"/>
            </a:p>
          </p:txBody>
        </p:sp>
      </p:grpSp>
      <p:sp>
        <p:nvSpPr>
          <p:cNvPr id="17" name="TextBox 16"/>
          <p:cNvSpPr txBox="1"/>
          <p:nvPr/>
        </p:nvSpPr>
        <p:spPr>
          <a:xfrm>
            <a:off x="419100" y="723900"/>
            <a:ext cx="17449800" cy="1323439"/>
          </a:xfrm>
          <a:prstGeom prst="rect">
            <a:avLst/>
          </a:prstGeom>
          <a:noFill/>
        </p:spPr>
        <p:txBody>
          <a:bodyPr wrap="square" rtlCol="0">
            <a:spAutoFit/>
          </a:bodyPr>
          <a:lstStyle/>
          <a:p>
            <a:pPr algn="ctr"/>
            <a:r>
              <a:rPr lang="en-GB" sz="8000" b="1" dirty="0">
                <a:solidFill>
                  <a:srgbClr val="3D558B"/>
                </a:solidFill>
                <a:latin typeface="Arial" pitchFamily="34" charset="0"/>
                <a:cs typeface="Arial" pitchFamily="34" charset="0"/>
              </a:rPr>
              <a:t>What Can We Do?</a:t>
            </a:r>
          </a:p>
        </p:txBody>
      </p:sp>
      <p:pic>
        <p:nvPicPr>
          <p:cNvPr id="15" name="Picture 14"/>
          <p:cNvPicPr>
            <a:picLocks noChangeAspect="1" noChangeArrowheads="1"/>
          </p:cNvPicPr>
          <p:nvPr/>
        </p:nvPicPr>
        <p:blipFill>
          <a:blip r:embed="rId2" cstate="print"/>
          <a:srcRect/>
          <a:stretch>
            <a:fillRect/>
          </a:stretch>
        </p:blipFill>
        <p:spPr bwMode="auto">
          <a:xfrm>
            <a:off x="5959792" y="2083667"/>
            <a:ext cx="6368417" cy="7586270"/>
          </a:xfrm>
          <a:prstGeom prst="rect">
            <a:avLst/>
          </a:prstGeom>
          <a:noFill/>
          <a:ln w="9525">
            <a:noFill/>
            <a:miter lim="800000"/>
            <a:headEnd/>
            <a:tailEnd/>
          </a:ln>
        </p:spPr>
      </p:pic>
    </p:spTree>
    <p:extLst>
      <p:ext uri="{BB962C8B-B14F-4D97-AF65-F5344CB8AC3E}">
        <p14:creationId xmlns:p14="http://schemas.microsoft.com/office/powerpoint/2010/main" val="3911184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062BA933567A408CDEA872F930A350" ma:contentTypeVersion="13" ma:contentTypeDescription="Create a new document." ma:contentTypeScope="" ma:versionID="e0550777a1995a754771262da83fa0e4">
  <xsd:schema xmlns:xsd="http://www.w3.org/2001/XMLSchema" xmlns:xs="http://www.w3.org/2001/XMLSchema" xmlns:p="http://schemas.microsoft.com/office/2006/metadata/properties" xmlns:ns2="473db917-a697-4e36-b6a1-8f3d771210dd" xmlns:ns3="b66f0e3f-90a7-45ae-a0eb-e18f078cda6e" targetNamespace="http://schemas.microsoft.com/office/2006/metadata/properties" ma:root="true" ma:fieldsID="808cfd99e36de710dee2d2e6c3d59e59" ns2:_="" ns3:_="">
    <xsd:import namespace="473db917-a697-4e36-b6a1-8f3d771210dd"/>
    <xsd:import namespace="b66f0e3f-90a7-45ae-a0eb-e18f078cda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3db917-a697-4e36-b6a1-8f3d771210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6f0e3f-90a7-45ae-a0eb-e18f078cda6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75145F-5C6A-4958-92AA-1F373FF7D1C8}">
  <ds:schemaRefs>
    <ds:schemaRef ds:uri="http://purl.org/dc/elements/1.1/"/>
    <ds:schemaRef ds:uri="http://schemas.microsoft.com/office/2006/metadata/properties"/>
    <ds:schemaRef ds:uri="http://schemas.openxmlformats.org/package/2006/metadata/core-properties"/>
    <ds:schemaRef ds:uri="http://purl.org/dc/terms/"/>
    <ds:schemaRef ds:uri="473db917-a697-4e36-b6a1-8f3d771210dd"/>
    <ds:schemaRef ds:uri="http://purl.org/dc/dcmitype/"/>
    <ds:schemaRef ds:uri="http://schemas.microsoft.com/office/2006/documentManagement/types"/>
    <ds:schemaRef ds:uri="http://schemas.microsoft.com/office/infopath/2007/PartnerControls"/>
    <ds:schemaRef ds:uri="b66f0e3f-90a7-45ae-a0eb-e18f078cda6e"/>
    <ds:schemaRef ds:uri="http://www.w3.org/XML/1998/namespace"/>
  </ds:schemaRefs>
</ds:datastoreItem>
</file>

<file path=customXml/itemProps2.xml><?xml version="1.0" encoding="utf-8"?>
<ds:datastoreItem xmlns:ds="http://schemas.openxmlformats.org/officeDocument/2006/customXml" ds:itemID="{86A920EC-1F8E-4460-8293-82F599A89C4B}">
  <ds:schemaRefs>
    <ds:schemaRef ds:uri="http://schemas.microsoft.com/sharepoint/v3/contenttype/forms"/>
  </ds:schemaRefs>
</ds:datastoreItem>
</file>

<file path=customXml/itemProps3.xml><?xml version="1.0" encoding="utf-8"?>
<ds:datastoreItem xmlns:ds="http://schemas.openxmlformats.org/officeDocument/2006/customXml" ds:itemID="{E1B32EDF-79FF-45BE-8A6B-640E3ACAB7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3db917-a697-4e36-b6a1-8f3d771210dd"/>
    <ds:schemaRef ds:uri="b66f0e3f-90a7-45ae-a0eb-e18f078cda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1064</TotalTime>
  <Words>1618</Words>
  <Application>Microsoft Office PowerPoint</Application>
  <PresentationFormat>Custom</PresentationFormat>
  <Paragraphs>132</Paragraphs>
  <Slides>22</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a heading</dc:title>
  <dc:creator>Jane</dc:creator>
  <cp:lastModifiedBy>Sandra MacAllister (NHS Highland)</cp:lastModifiedBy>
  <cp:revision>49</cp:revision>
  <dcterms:created xsi:type="dcterms:W3CDTF">2006-08-16T00:00:00Z</dcterms:created>
  <dcterms:modified xsi:type="dcterms:W3CDTF">2024-02-26T15:54:31Z</dcterms:modified>
  <dc:identifier>DAEqKyb5kTI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0x010100FD062BA933567A408CDEA872F930A350</vt:lpwstr>
  </property>
</Properties>
</file>